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8" r:id="rId12"/>
    <p:sldId id="266" r:id="rId13"/>
    <p:sldId id="267"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85800" y="2971800"/>
            <a:ext cx="7696200" cy="3505200"/>
          </a:xfrm>
          <a:noFill/>
        </p:spPr>
        <p:txBody>
          <a:bodyPr>
            <a:noAutofit/>
          </a:bodyPr>
          <a:lstStyle/>
          <a:p>
            <a:endParaRPr lang="en-US" sz="3600" b="1" dirty="0" smtClean="0">
              <a:solidFill>
                <a:schemeClr val="tx1"/>
              </a:solidFill>
            </a:endParaRPr>
          </a:p>
          <a:p>
            <a:endParaRPr lang="en-US" sz="3600" b="1" dirty="0" smtClean="0">
              <a:solidFill>
                <a:schemeClr val="tx1"/>
              </a:solidFill>
            </a:endParaRPr>
          </a:p>
          <a:p>
            <a:endParaRPr lang="en-US" sz="3600" b="1" dirty="0">
              <a:solidFill>
                <a:schemeClr val="tx1"/>
              </a:solidFill>
            </a:endParaRPr>
          </a:p>
        </p:txBody>
      </p:sp>
      <p:sp>
        <p:nvSpPr>
          <p:cNvPr id="4" name="Title 3"/>
          <p:cNvSpPr>
            <a:spLocks noGrp="1"/>
          </p:cNvSpPr>
          <p:nvPr>
            <p:ph type="ctrTitle"/>
          </p:nvPr>
        </p:nvSpPr>
        <p:spPr>
          <a:xfrm>
            <a:off x="685800" y="457201"/>
            <a:ext cx="7772400" cy="2438400"/>
          </a:xfrm>
          <a:solidFill>
            <a:srgbClr val="92D050"/>
          </a:solidFill>
        </p:spPr>
        <p:txBody>
          <a:bodyPr>
            <a:normAutofit fontScale="90000"/>
          </a:bodyPr>
          <a:lstStyle/>
          <a:p>
            <a:r>
              <a:rPr lang="en-US" b="1" dirty="0" smtClean="0"/>
              <a:t>SORTING OF MATERIALS INTO GROUPS</a:t>
            </a:r>
            <a:br>
              <a:rPr lang="en-US" b="1" dirty="0" smtClean="0"/>
            </a:br>
            <a:r>
              <a:rPr lang="en-US" b="1" dirty="0" smtClean="0"/>
              <a:t>CLASS 6 </a:t>
            </a:r>
            <a:br>
              <a:rPr lang="en-US" b="1" dirty="0" smtClean="0"/>
            </a:br>
            <a:r>
              <a:rPr lang="en-US" b="1" dirty="0" smtClean="0"/>
              <a:t>SCIENCE</a:t>
            </a:r>
            <a:endParaRPr lang="en-US" b="1" dirty="0"/>
          </a:p>
        </p:txBody>
      </p:sp>
      <p:sp>
        <p:nvSpPr>
          <p:cNvPr id="12" name="object 4"/>
          <p:cNvSpPr/>
          <p:nvPr/>
        </p:nvSpPr>
        <p:spPr>
          <a:xfrm>
            <a:off x="685800" y="2895600"/>
            <a:ext cx="7772400" cy="3505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t>Objects that can Sink and Float</a:t>
            </a:r>
            <a:endParaRPr lang="en-US" dirty="0"/>
          </a:p>
        </p:txBody>
      </p:sp>
      <p:sp>
        <p:nvSpPr>
          <p:cNvPr id="3" name="Text Placeholder 2"/>
          <p:cNvSpPr>
            <a:spLocks noGrp="1"/>
          </p:cNvSpPr>
          <p:nvPr>
            <p:ph type="body" idx="1"/>
          </p:nvPr>
        </p:nvSpPr>
        <p:spPr/>
        <p:txBody>
          <a:bodyPr/>
          <a:lstStyle/>
          <a:p>
            <a:r>
              <a:rPr lang="en-US" dirty="0" smtClean="0">
                <a:solidFill>
                  <a:srgbClr val="FF0000"/>
                </a:solidFill>
              </a:rPr>
              <a:t>DENSITY</a:t>
            </a:r>
            <a:endParaRPr lang="en-US" dirty="0">
              <a:solidFill>
                <a:srgbClr val="FF0000"/>
              </a:solidFill>
            </a:endParaRPr>
          </a:p>
        </p:txBody>
      </p:sp>
      <p:sp>
        <p:nvSpPr>
          <p:cNvPr id="4" name="Content Placeholder 3"/>
          <p:cNvSpPr>
            <a:spLocks noGrp="1"/>
          </p:cNvSpPr>
          <p:nvPr>
            <p:ph sz="half" idx="2"/>
          </p:nvPr>
        </p:nvSpPr>
        <p:spPr/>
        <p:txBody>
          <a:bodyPr/>
          <a:lstStyle/>
          <a:p>
            <a:r>
              <a:rPr lang="en-US" dirty="0" smtClean="0"/>
              <a:t>There are some </a:t>
            </a:r>
            <a:r>
              <a:rPr lang="en-US" dirty="0" smtClean="0"/>
              <a:t>insoluble materials </a:t>
            </a:r>
            <a:r>
              <a:rPr lang="en-US" dirty="0" smtClean="0"/>
              <a:t>which sink to the bottom of the surface when </a:t>
            </a:r>
            <a:r>
              <a:rPr lang="en-US" dirty="0" smtClean="0"/>
              <a:t>put </a:t>
            </a:r>
            <a:r>
              <a:rPr lang="en-US" dirty="0" smtClean="0"/>
              <a:t>in water while some other </a:t>
            </a:r>
            <a:r>
              <a:rPr lang="en-US" dirty="0" smtClean="0"/>
              <a:t>floats on water.  </a:t>
            </a:r>
          </a:p>
          <a:p>
            <a:r>
              <a:rPr lang="en-US" dirty="0" smtClean="0"/>
              <a:t>It is all because of Density of a substance.  </a:t>
            </a:r>
            <a:r>
              <a:rPr lang="en-US" dirty="0" smtClean="0">
                <a:solidFill>
                  <a:schemeClr val="accent2"/>
                </a:solidFill>
              </a:rPr>
              <a:t>Density is defined as mass present in per unit of volume of the substance. </a:t>
            </a:r>
            <a:endParaRPr lang="en-US" dirty="0">
              <a:solidFill>
                <a:schemeClr val="accent2"/>
              </a:solidFill>
            </a:endParaRPr>
          </a:p>
        </p:txBody>
      </p:sp>
      <p:sp>
        <p:nvSpPr>
          <p:cNvPr id="5" name="Text Placeholder 4"/>
          <p:cNvSpPr>
            <a:spLocks noGrp="1"/>
          </p:cNvSpPr>
          <p:nvPr>
            <p:ph type="body" sz="quarter" idx="3"/>
          </p:nvPr>
        </p:nvSpPr>
        <p:spPr/>
        <p:txBody>
          <a:bodyPr/>
          <a:lstStyle/>
          <a:p>
            <a:r>
              <a:rPr lang="en-US" dirty="0" smtClean="0"/>
              <a:t>Understand the Concept</a:t>
            </a:r>
            <a:endParaRPr lang="en-US" dirty="0"/>
          </a:p>
        </p:txBody>
      </p:sp>
      <p:sp>
        <p:nvSpPr>
          <p:cNvPr id="6" name="Content Placeholder 5"/>
          <p:cNvSpPr>
            <a:spLocks noGrp="1"/>
          </p:cNvSpPr>
          <p:nvPr>
            <p:ph sz="quarter" idx="4"/>
          </p:nvPr>
        </p:nvSpPr>
        <p:spPr/>
        <p:txBody>
          <a:bodyPr>
            <a:normAutofit fontScale="92500" lnSpcReduction="10000"/>
          </a:bodyPr>
          <a:lstStyle/>
          <a:p>
            <a:pPr>
              <a:buNone/>
            </a:pPr>
            <a:r>
              <a:rPr lang="en-US" dirty="0" smtClean="0"/>
              <a:t> </a:t>
            </a:r>
            <a:endParaRPr lang="en-US" dirty="0" smtClean="0"/>
          </a:p>
          <a:p>
            <a:r>
              <a:rPr lang="en-US" b="1" dirty="0" smtClean="0">
                <a:solidFill>
                  <a:srgbClr val="FF0000"/>
                </a:solidFill>
              </a:rPr>
              <a:t>Object </a:t>
            </a:r>
            <a:r>
              <a:rPr lang="en-US" b="1" dirty="0" smtClean="0">
                <a:solidFill>
                  <a:srgbClr val="FF0000"/>
                </a:solidFill>
              </a:rPr>
              <a:t>with higher density than water will sink. </a:t>
            </a:r>
            <a:r>
              <a:rPr lang="en-US" b="1" dirty="0" smtClean="0">
                <a:solidFill>
                  <a:srgbClr val="FF0000"/>
                </a:solidFill>
              </a:rPr>
              <a:t> </a:t>
            </a:r>
            <a:r>
              <a:rPr lang="en-US" dirty="0" smtClean="0"/>
              <a:t>A </a:t>
            </a:r>
            <a:r>
              <a:rPr lang="en-US" dirty="0" smtClean="0"/>
              <a:t>coin is made up of metal. Density of metal is higher than water. That’s why coin sinks in </a:t>
            </a:r>
            <a:r>
              <a:rPr lang="en-US" dirty="0" smtClean="0"/>
              <a:t>water.</a:t>
            </a:r>
            <a:endParaRPr lang="en-US" dirty="0" smtClean="0"/>
          </a:p>
          <a:p>
            <a:r>
              <a:rPr lang="en-US" b="1" dirty="0" smtClean="0">
                <a:solidFill>
                  <a:srgbClr val="FF0000"/>
                </a:solidFill>
              </a:rPr>
              <a:t>The objects with lesser density than water will float on water</a:t>
            </a:r>
            <a:r>
              <a:rPr lang="en-US" b="1" dirty="0" smtClean="0"/>
              <a:t>. </a:t>
            </a:r>
            <a:r>
              <a:rPr lang="en-US" dirty="0" smtClean="0"/>
              <a:t>For Ex: Leaves </a:t>
            </a:r>
            <a:r>
              <a:rPr lang="en-US" dirty="0" smtClean="0"/>
              <a:t>and </a:t>
            </a:r>
            <a:r>
              <a:rPr lang="en-US" dirty="0" smtClean="0"/>
              <a:t>Corks </a:t>
            </a:r>
            <a:r>
              <a:rPr lang="en-US" dirty="0" smtClean="0"/>
              <a:t>float </a:t>
            </a:r>
            <a:r>
              <a:rPr lang="en-US" dirty="0" smtClean="0"/>
              <a:t>on </a:t>
            </a:r>
            <a:r>
              <a:rPr lang="en-US" dirty="0" smtClean="0"/>
              <a:t>water while rocks and coins sink in water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 K Sinha\Desktop\f09cd07d80a1cee42ea7dacf73304b9d.jpg"/>
          <p:cNvPicPr>
            <a:picLocks noChangeAspect="1" noChangeArrowheads="1"/>
          </p:cNvPicPr>
          <p:nvPr/>
        </p:nvPicPr>
        <p:blipFill>
          <a:blip r:embed="rId2"/>
          <a:srcRect/>
          <a:stretch>
            <a:fillRect/>
          </a:stretch>
        </p:blipFill>
        <p:spPr bwMode="auto">
          <a:xfrm>
            <a:off x="381000" y="228600"/>
            <a:ext cx="8458200" cy="63246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rgbClr val="92D050"/>
          </a:solidFill>
        </p:spPr>
        <p:txBody>
          <a:bodyPr/>
          <a:lstStyle/>
          <a:p>
            <a:r>
              <a:rPr lang="en-US" dirty="0" smtClean="0"/>
              <a:t>Objects that can Sink and Float</a:t>
            </a:r>
            <a:endParaRPr lang="en-US" dirty="0"/>
          </a:p>
        </p:txBody>
      </p:sp>
      <p:sp>
        <p:nvSpPr>
          <p:cNvPr id="11" name="Text Placeholder 10"/>
          <p:cNvSpPr>
            <a:spLocks noGrp="1"/>
          </p:cNvSpPr>
          <p:nvPr>
            <p:ph type="body" idx="1"/>
          </p:nvPr>
        </p:nvSpPr>
        <p:spPr/>
        <p:txBody>
          <a:bodyPr/>
          <a:lstStyle/>
          <a:p>
            <a:endParaRPr lang="en-US"/>
          </a:p>
        </p:txBody>
      </p:sp>
      <p:pic>
        <p:nvPicPr>
          <p:cNvPr id="1027" name="Picture 3" descr="C:\Users\N K Sinha\Desktop\32759435817_543043cf5c_o.png"/>
          <p:cNvPicPr>
            <a:picLocks noGrp="1" noChangeAspect="1" noChangeArrowheads="1"/>
          </p:cNvPicPr>
          <p:nvPr>
            <p:ph sz="half" idx="2"/>
          </p:nvPr>
        </p:nvPicPr>
        <p:blipFill>
          <a:blip r:embed="rId2"/>
          <a:stretch>
            <a:fillRect/>
          </a:stretch>
        </p:blipFill>
        <p:spPr bwMode="auto">
          <a:xfrm>
            <a:off x="457200" y="1752600"/>
            <a:ext cx="4038599" cy="4648200"/>
          </a:xfrm>
          <a:prstGeom prst="rect">
            <a:avLst/>
          </a:prstGeom>
          <a:noFill/>
        </p:spPr>
      </p:pic>
      <p:sp>
        <p:nvSpPr>
          <p:cNvPr id="12" name="Text Placeholder 11"/>
          <p:cNvSpPr>
            <a:spLocks noGrp="1"/>
          </p:cNvSpPr>
          <p:nvPr>
            <p:ph type="body" sz="quarter" idx="3"/>
          </p:nvPr>
        </p:nvSpPr>
        <p:spPr/>
        <p:txBody>
          <a:bodyPr/>
          <a:lstStyle/>
          <a:p>
            <a:r>
              <a:rPr lang="en-US" dirty="0" smtClean="0"/>
              <a:t>Tell the Answer:-</a:t>
            </a:r>
            <a:endParaRPr lang="en-US" dirty="0"/>
          </a:p>
        </p:txBody>
      </p:sp>
      <p:sp>
        <p:nvSpPr>
          <p:cNvPr id="13" name="Content Placeholder 12"/>
          <p:cNvSpPr>
            <a:spLocks noGrp="1"/>
          </p:cNvSpPr>
          <p:nvPr>
            <p:ph sz="quarter" idx="4"/>
          </p:nvPr>
        </p:nvSpPr>
        <p:spPr/>
        <p:txBody>
          <a:bodyPr/>
          <a:lstStyle/>
          <a:p>
            <a:r>
              <a:rPr lang="en-US" dirty="0" smtClean="0"/>
              <a:t>The objects can Sink and Float depending on their density relative to water.</a:t>
            </a:r>
          </a:p>
          <a:p>
            <a:r>
              <a:rPr lang="en-US" dirty="0" smtClean="0">
                <a:solidFill>
                  <a:srgbClr val="FF0000"/>
                </a:solidFill>
              </a:rPr>
              <a:t>Answer the following</a:t>
            </a:r>
            <a:r>
              <a:rPr lang="en-US" dirty="0" smtClean="0"/>
              <a:t>:</a:t>
            </a:r>
          </a:p>
          <a:p>
            <a:r>
              <a:rPr lang="en-US" dirty="0" smtClean="0"/>
              <a:t>Will a needle float or  sink?</a:t>
            </a:r>
          </a:p>
          <a:p>
            <a:r>
              <a:rPr lang="en-US" dirty="0" smtClean="0"/>
              <a:t>Will a plastic pen float or sink in water?</a:t>
            </a:r>
          </a:p>
          <a:p>
            <a:r>
              <a:rPr lang="en-US" dirty="0" smtClean="0"/>
              <a:t>Will a pencil float or sink in water?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p:spPr>
        <p:txBody>
          <a:bodyPr/>
          <a:lstStyle/>
          <a:p>
            <a:r>
              <a:rPr lang="en-US" dirty="0" smtClean="0"/>
              <a:t>Transparency</a:t>
            </a:r>
            <a:endParaRPr lang="en-US" dirty="0"/>
          </a:p>
        </p:txBody>
      </p:sp>
      <p:sp>
        <p:nvSpPr>
          <p:cNvPr id="6" name="Text Placeholder 5"/>
          <p:cNvSpPr>
            <a:spLocks noGrp="1"/>
          </p:cNvSpPr>
          <p:nvPr>
            <p:ph type="body" idx="1"/>
          </p:nvPr>
        </p:nvSpPr>
        <p:spPr/>
        <p:txBody>
          <a:bodyPr/>
          <a:lstStyle/>
          <a:p>
            <a:r>
              <a:rPr lang="en-US" dirty="0" smtClean="0"/>
              <a:t>Understand the Concept</a:t>
            </a:r>
            <a:endParaRPr lang="en-US" dirty="0"/>
          </a:p>
        </p:txBody>
      </p:sp>
      <p:sp>
        <p:nvSpPr>
          <p:cNvPr id="5" name="Content Placeholder 4"/>
          <p:cNvSpPr>
            <a:spLocks noGrp="1"/>
          </p:cNvSpPr>
          <p:nvPr>
            <p:ph sz="half" idx="2"/>
          </p:nvPr>
        </p:nvSpPr>
        <p:spPr>
          <a:xfrm>
            <a:off x="457200" y="2133600"/>
            <a:ext cx="4040188" cy="4495800"/>
          </a:xfrm>
        </p:spPr>
        <p:txBody>
          <a:bodyPr>
            <a:noAutofit/>
          </a:bodyPr>
          <a:lstStyle/>
          <a:p>
            <a:r>
              <a:rPr lang="en-US" sz="1600" b="1" dirty="0" smtClean="0">
                <a:solidFill>
                  <a:srgbClr val="FF0000"/>
                </a:solidFill>
              </a:rPr>
              <a:t>Objects or materials which can be seen through are said to be transparent objects</a:t>
            </a:r>
            <a:r>
              <a:rPr lang="en-US" sz="1600" dirty="0" smtClean="0"/>
              <a:t>. </a:t>
            </a:r>
            <a:endParaRPr lang="en-US" sz="1600" dirty="0" smtClean="0"/>
          </a:p>
          <a:p>
            <a:pPr>
              <a:buNone/>
            </a:pPr>
            <a:r>
              <a:rPr lang="en-US" sz="1600" b="1" dirty="0" smtClean="0"/>
              <a:t>        For </a:t>
            </a:r>
            <a:r>
              <a:rPr lang="en-US" sz="1600" b="1" dirty="0" smtClean="0"/>
              <a:t>Example, Glass, clear water and some plastics can be seen through and are hence transparent materials</a:t>
            </a:r>
            <a:r>
              <a:rPr lang="en-US" sz="1600" dirty="0" smtClean="0"/>
              <a:t>.</a:t>
            </a:r>
          </a:p>
          <a:p>
            <a:r>
              <a:rPr lang="en-US" sz="1600" b="1" dirty="0" smtClean="0">
                <a:solidFill>
                  <a:srgbClr val="FF0000"/>
                </a:solidFill>
              </a:rPr>
              <a:t>Objects and materials through which things can be seen but only partially are called Translucent objects</a:t>
            </a:r>
            <a:r>
              <a:rPr lang="en-US" sz="1600" dirty="0" smtClean="0"/>
              <a:t>. </a:t>
            </a:r>
            <a:r>
              <a:rPr lang="en-US" sz="1600" dirty="0" smtClean="0"/>
              <a:t> </a:t>
            </a:r>
          </a:p>
          <a:p>
            <a:pPr>
              <a:buNone/>
            </a:pPr>
            <a:r>
              <a:rPr lang="en-US" sz="1600" dirty="0" smtClean="0"/>
              <a:t> </a:t>
            </a:r>
            <a:r>
              <a:rPr lang="en-US" sz="1600" dirty="0" smtClean="0"/>
              <a:t>        </a:t>
            </a:r>
            <a:r>
              <a:rPr lang="en-US" sz="1600" b="1" dirty="0" smtClean="0"/>
              <a:t>For Example Butter </a:t>
            </a:r>
            <a:r>
              <a:rPr lang="en-US" sz="1600" b="1" dirty="0" smtClean="0"/>
              <a:t>paper and frosted glass are some examples of translucent objects</a:t>
            </a:r>
            <a:r>
              <a:rPr lang="en-US" sz="1600" dirty="0" smtClean="0"/>
              <a:t>.</a:t>
            </a:r>
          </a:p>
          <a:p>
            <a:r>
              <a:rPr lang="en-US" sz="1600" b="1" dirty="0" smtClean="0">
                <a:solidFill>
                  <a:srgbClr val="FF0000"/>
                </a:solidFill>
              </a:rPr>
              <a:t>Objects which cannot be seen through are known as opaque objects</a:t>
            </a:r>
            <a:r>
              <a:rPr lang="en-US" sz="1600" dirty="0" smtClean="0"/>
              <a:t>. </a:t>
            </a:r>
            <a:endParaRPr lang="en-US" sz="1600" dirty="0" smtClean="0"/>
          </a:p>
          <a:p>
            <a:pPr>
              <a:buNone/>
            </a:pPr>
            <a:r>
              <a:rPr lang="en-US" sz="1600" b="1" dirty="0" smtClean="0"/>
              <a:t> </a:t>
            </a:r>
            <a:r>
              <a:rPr lang="en-US" sz="1600" b="1" dirty="0" smtClean="0"/>
              <a:t>       For </a:t>
            </a:r>
            <a:r>
              <a:rPr lang="en-US" sz="1600" b="1" dirty="0" smtClean="0"/>
              <a:t>Example, Metals, wood and cardboard are some examples of opaque materials as you cannot see through them</a:t>
            </a:r>
            <a:r>
              <a:rPr lang="en-US" sz="1600" dirty="0" smtClean="0"/>
              <a:t>.</a:t>
            </a:r>
            <a:endParaRPr lang="en-US" sz="1600" dirty="0"/>
          </a:p>
        </p:txBody>
      </p:sp>
      <p:sp>
        <p:nvSpPr>
          <p:cNvPr id="7" name="Text Placeholder 6"/>
          <p:cNvSpPr>
            <a:spLocks noGrp="1"/>
          </p:cNvSpPr>
          <p:nvPr>
            <p:ph type="body" sz="quarter" idx="3"/>
          </p:nvPr>
        </p:nvSpPr>
        <p:spPr/>
        <p:txBody>
          <a:bodyPr/>
          <a:lstStyle/>
          <a:p>
            <a:endParaRPr lang="en-US"/>
          </a:p>
        </p:txBody>
      </p:sp>
      <p:pic>
        <p:nvPicPr>
          <p:cNvPr id="5122" name="Picture 2" descr="C:\Users\N K Sinha\Desktop\20181110-135857506-8903-transparency.png"/>
          <p:cNvPicPr>
            <a:picLocks noGrp="1" noChangeAspect="1" noChangeArrowheads="1"/>
          </p:cNvPicPr>
          <p:nvPr>
            <p:ph sz="quarter" idx="4"/>
          </p:nvPr>
        </p:nvPicPr>
        <p:blipFill>
          <a:blip r:embed="rId2"/>
          <a:srcRect/>
          <a:stretch>
            <a:fillRect/>
          </a:stretch>
        </p:blipFill>
        <p:spPr bwMode="auto">
          <a:xfrm>
            <a:off x="4645025" y="1676400"/>
            <a:ext cx="4041775" cy="4343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p:spPr>
        <p:txBody>
          <a:bodyPr/>
          <a:lstStyle/>
          <a:p>
            <a:r>
              <a:rPr lang="en-US" dirty="0" smtClean="0"/>
              <a:t>Transparency</a:t>
            </a:r>
            <a:endParaRPr lang="en-US" dirty="0"/>
          </a:p>
        </p:txBody>
      </p:sp>
      <p:sp>
        <p:nvSpPr>
          <p:cNvPr id="6" name="Text Placeholder 5"/>
          <p:cNvSpPr>
            <a:spLocks noGrp="1"/>
          </p:cNvSpPr>
          <p:nvPr>
            <p:ph type="body" idx="1"/>
          </p:nvPr>
        </p:nvSpPr>
        <p:spPr/>
        <p:txBody>
          <a:bodyPr/>
          <a:lstStyle/>
          <a:p>
            <a:r>
              <a:rPr lang="en-US" dirty="0" smtClean="0"/>
              <a:t>Understand the Concept</a:t>
            </a:r>
            <a:endParaRPr lang="en-US" dirty="0"/>
          </a:p>
        </p:txBody>
      </p:sp>
      <p:sp>
        <p:nvSpPr>
          <p:cNvPr id="5" name="Content Placeholder 4"/>
          <p:cNvSpPr>
            <a:spLocks noGrp="1"/>
          </p:cNvSpPr>
          <p:nvPr>
            <p:ph sz="half" idx="2"/>
          </p:nvPr>
        </p:nvSpPr>
        <p:spPr>
          <a:xfrm>
            <a:off x="457200" y="2133600"/>
            <a:ext cx="4040188" cy="4495800"/>
          </a:xfrm>
        </p:spPr>
        <p:txBody>
          <a:bodyPr>
            <a:noAutofit/>
          </a:bodyPr>
          <a:lstStyle/>
          <a:p>
            <a:r>
              <a:rPr lang="en-US" sz="1600" b="1" dirty="0" smtClean="0">
                <a:solidFill>
                  <a:srgbClr val="FF0000"/>
                </a:solidFill>
              </a:rPr>
              <a:t>Objects or </a:t>
            </a:r>
            <a:r>
              <a:rPr lang="en-US" sz="1600" b="1" dirty="0" smtClean="0">
                <a:solidFill>
                  <a:srgbClr val="FF0000"/>
                </a:solidFill>
              </a:rPr>
              <a:t>materials are transparent because the light rays can easily pass through them. </a:t>
            </a:r>
            <a:endParaRPr lang="en-US" sz="1600" dirty="0" smtClean="0"/>
          </a:p>
          <a:p>
            <a:pPr>
              <a:buNone/>
            </a:pPr>
            <a:r>
              <a:rPr lang="en-US" sz="1600" b="1" dirty="0" smtClean="0"/>
              <a:t>        Glass</a:t>
            </a:r>
            <a:r>
              <a:rPr lang="en-US" sz="1600" b="1" dirty="0" smtClean="0"/>
              <a:t>, clear water and some plastics can be seen through </a:t>
            </a:r>
            <a:r>
              <a:rPr lang="en-US" sz="1600" b="1" dirty="0" smtClean="0"/>
              <a:t>because light can easily pass through them</a:t>
            </a:r>
            <a:r>
              <a:rPr lang="en-US" sz="1600" dirty="0" smtClean="0"/>
              <a:t>.</a:t>
            </a:r>
            <a:endParaRPr lang="en-US" sz="1600" dirty="0" smtClean="0"/>
          </a:p>
          <a:p>
            <a:r>
              <a:rPr lang="en-US" sz="1600" b="1" dirty="0" smtClean="0">
                <a:solidFill>
                  <a:srgbClr val="FF0000"/>
                </a:solidFill>
              </a:rPr>
              <a:t>Objects or materials are </a:t>
            </a:r>
            <a:r>
              <a:rPr lang="en-US" sz="1600" b="1" dirty="0" smtClean="0">
                <a:solidFill>
                  <a:srgbClr val="FF0000"/>
                </a:solidFill>
              </a:rPr>
              <a:t>translucent </a:t>
            </a:r>
            <a:r>
              <a:rPr lang="en-US" sz="1600" b="1" dirty="0" smtClean="0">
                <a:solidFill>
                  <a:srgbClr val="FF0000"/>
                </a:solidFill>
              </a:rPr>
              <a:t>because the light rays </a:t>
            </a:r>
            <a:r>
              <a:rPr lang="en-US" sz="1600" b="1" dirty="0" smtClean="0">
                <a:solidFill>
                  <a:srgbClr val="FF0000"/>
                </a:solidFill>
              </a:rPr>
              <a:t>partially pass </a:t>
            </a:r>
            <a:r>
              <a:rPr lang="en-US" sz="1600" b="1" dirty="0" smtClean="0">
                <a:solidFill>
                  <a:srgbClr val="FF0000"/>
                </a:solidFill>
              </a:rPr>
              <a:t>through them</a:t>
            </a:r>
            <a:r>
              <a:rPr lang="en-US" sz="1600" dirty="0" smtClean="0"/>
              <a:t>.  </a:t>
            </a:r>
          </a:p>
          <a:p>
            <a:pPr>
              <a:buNone/>
            </a:pPr>
            <a:r>
              <a:rPr lang="en-US" sz="1600" dirty="0" smtClean="0"/>
              <a:t> </a:t>
            </a:r>
            <a:r>
              <a:rPr lang="en-US" sz="1600" dirty="0" smtClean="0"/>
              <a:t>      </a:t>
            </a:r>
            <a:r>
              <a:rPr lang="en-US" sz="1600" b="1" dirty="0" smtClean="0"/>
              <a:t> Butter </a:t>
            </a:r>
            <a:r>
              <a:rPr lang="en-US" sz="1600" b="1" dirty="0" smtClean="0"/>
              <a:t>paper and frosted </a:t>
            </a:r>
            <a:r>
              <a:rPr lang="en-US" sz="1600" b="1" dirty="0" smtClean="0"/>
              <a:t>glass allow the light to partially pass through them</a:t>
            </a:r>
            <a:r>
              <a:rPr lang="en-US" sz="1600" dirty="0" smtClean="0"/>
              <a:t>.</a:t>
            </a:r>
            <a:endParaRPr lang="en-US" sz="1600" dirty="0" smtClean="0"/>
          </a:p>
          <a:p>
            <a:r>
              <a:rPr lang="en-US" sz="1600" b="1" dirty="0" smtClean="0">
                <a:solidFill>
                  <a:srgbClr val="FF0000"/>
                </a:solidFill>
              </a:rPr>
              <a:t>Objects or materials are </a:t>
            </a:r>
            <a:r>
              <a:rPr lang="en-US" sz="1600" b="1" dirty="0" smtClean="0">
                <a:solidFill>
                  <a:srgbClr val="FF0000"/>
                </a:solidFill>
              </a:rPr>
              <a:t>opaque </a:t>
            </a:r>
            <a:r>
              <a:rPr lang="en-US" sz="1600" b="1" dirty="0" smtClean="0">
                <a:solidFill>
                  <a:srgbClr val="FF0000"/>
                </a:solidFill>
              </a:rPr>
              <a:t>because the light rays </a:t>
            </a:r>
            <a:r>
              <a:rPr lang="en-US" sz="1600" b="1" dirty="0" smtClean="0">
                <a:solidFill>
                  <a:srgbClr val="FF0000"/>
                </a:solidFill>
              </a:rPr>
              <a:t>cannot pass </a:t>
            </a:r>
            <a:r>
              <a:rPr lang="en-US" sz="1600" b="1" dirty="0" smtClean="0">
                <a:solidFill>
                  <a:srgbClr val="FF0000"/>
                </a:solidFill>
              </a:rPr>
              <a:t>through them</a:t>
            </a:r>
            <a:r>
              <a:rPr lang="en-US" sz="1600" dirty="0" smtClean="0"/>
              <a:t>.</a:t>
            </a:r>
            <a:r>
              <a:rPr lang="en-US" sz="1600" dirty="0" smtClean="0"/>
              <a:t> </a:t>
            </a:r>
            <a:endParaRPr lang="en-US" sz="1600" dirty="0" smtClean="0"/>
          </a:p>
          <a:p>
            <a:pPr>
              <a:buNone/>
            </a:pPr>
            <a:r>
              <a:rPr lang="en-US" sz="1600" b="1" dirty="0" smtClean="0"/>
              <a:t> </a:t>
            </a:r>
            <a:r>
              <a:rPr lang="en-US" sz="1600" b="1" dirty="0" smtClean="0"/>
              <a:t>       Metals</a:t>
            </a:r>
            <a:r>
              <a:rPr lang="en-US" sz="1600" b="1" dirty="0" smtClean="0"/>
              <a:t>, wood and cardboard are some examples of </a:t>
            </a:r>
            <a:r>
              <a:rPr lang="en-US" sz="1600" b="1" dirty="0" smtClean="0"/>
              <a:t>opaque objects. No light can pass through them so </a:t>
            </a:r>
            <a:r>
              <a:rPr lang="en-US" sz="1600" b="1" dirty="0" smtClean="0"/>
              <a:t>you cannot see through them</a:t>
            </a:r>
            <a:r>
              <a:rPr lang="en-US" sz="1600" dirty="0" smtClean="0"/>
              <a:t>.</a:t>
            </a:r>
            <a:endParaRPr lang="en-US" sz="1600" dirty="0"/>
          </a:p>
        </p:txBody>
      </p:sp>
      <p:sp>
        <p:nvSpPr>
          <p:cNvPr id="7" name="Text Placeholder 6"/>
          <p:cNvSpPr>
            <a:spLocks noGrp="1"/>
          </p:cNvSpPr>
          <p:nvPr>
            <p:ph type="body" sz="quarter" idx="3"/>
          </p:nvPr>
        </p:nvSpPr>
        <p:spPr/>
        <p:txBody>
          <a:bodyPr/>
          <a:lstStyle/>
          <a:p>
            <a:endParaRPr lang="en-US"/>
          </a:p>
        </p:txBody>
      </p:sp>
      <p:pic>
        <p:nvPicPr>
          <p:cNvPr id="5122" name="Picture 2" descr="C:\Users\N K Sinha\Desktop\20181110-135857506-8903-transparency.png"/>
          <p:cNvPicPr>
            <a:picLocks noGrp="1" noChangeAspect="1" noChangeArrowheads="1"/>
          </p:cNvPicPr>
          <p:nvPr>
            <p:ph sz="quarter" idx="4"/>
          </p:nvPr>
        </p:nvPicPr>
        <p:blipFill>
          <a:blip r:embed="rId2"/>
          <a:srcRect/>
          <a:stretch>
            <a:fillRect/>
          </a:stretch>
        </p:blipFill>
        <p:spPr bwMode="auto">
          <a:xfrm>
            <a:off x="4645025" y="1676400"/>
            <a:ext cx="4041775" cy="4343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22313" y="3810000"/>
            <a:ext cx="7772400" cy="1958975"/>
          </a:xfrm>
          <a:solidFill>
            <a:srgbClr val="92D050"/>
          </a:solidFill>
        </p:spPr>
        <p:txBody>
          <a:bodyPr/>
          <a:lstStyle/>
          <a:p>
            <a:pPr algn="ctr"/>
            <a:r>
              <a:rPr lang="en-US" dirty="0" smtClean="0"/>
              <a:t>Thank You</a:t>
            </a:r>
            <a:endParaRPr lang="en-US" dirty="0"/>
          </a:p>
        </p:txBody>
      </p:sp>
      <p:sp>
        <p:nvSpPr>
          <p:cNvPr id="8" name="Text Placeholder 7"/>
          <p:cNvSpPr>
            <a:spLocks noGrp="1"/>
          </p:cNvSpPr>
          <p:nvPr>
            <p:ph type="body" idx="1"/>
          </p:nvPr>
        </p:nvSpPr>
        <p:spPr>
          <a:xfrm>
            <a:off x="722313" y="1447801"/>
            <a:ext cx="7772400" cy="1904999"/>
          </a:xfrm>
          <a:solidFill>
            <a:schemeClr val="tx2"/>
          </a:solidFill>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92D050"/>
          </a:solidFill>
        </p:spPr>
        <p:txBody>
          <a:bodyPr/>
          <a:lstStyle/>
          <a:p>
            <a:r>
              <a:rPr lang="en-US" dirty="0" smtClean="0"/>
              <a:t>Materials….</a:t>
            </a:r>
            <a:endParaRPr lang="en-US" dirty="0"/>
          </a:p>
        </p:txBody>
      </p:sp>
      <p:sp>
        <p:nvSpPr>
          <p:cNvPr id="5" name="Text Placeholder 4"/>
          <p:cNvSpPr>
            <a:spLocks noGrp="1"/>
          </p:cNvSpPr>
          <p:nvPr>
            <p:ph type="body" idx="1"/>
          </p:nvPr>
        </p:nvSpPr>
        <p:spPr>
          <a:solidFill>
            <a:srgbClr val="FFFF00"/>
          </a:solidFill>
        </p:spPr>
        <p:txBody>
          <a:bodyPr/>
          <a:lstStyle/>
          <a:p>
            <a:r>
              <a:rPr lang="en-US" dirty="0" smtClean="0"/>
              <a:t>Materials Around Us</a:t>
            </a:r>
            <a:endParaRPr lang="en-US" dirty="0"/>
          </a:p>
        </p:txBody>
      </p:sp>
      <p:sp>
        <p:nvSpPr>
          <p:cNvPr id="3" name="Content Placeholder 2"/>
          <p:cNvSpPr>
            <a:spLocks noGrp="1"/>
          </p:cNvSpPr>
          <p:nvPr>
            <p:ph sz="half" idx="2"/>
          </p:nvPr>
        </p:nvSpPr>
        <p:spPr>
          <a:xfrm>
            <a:off x="457200" y="2174874"/>
            <a:ext cx="4040188" cy="4302125"/>
          </a:xfrm>
        </p:spPr>
        <p:txBody>
          <a:bodyPr>
            <a:normAutofit fontScale="92500" lnSpcReduction="20000"/>
          </a:bodyPr>
          <a:lstStyle/>
          <a:p>
            <a:r>
              <a:rPr lang="en-US" dirty="0" smtClean="0"/>
              <a:t>When we look around, we find ourselves surrounded by a number of objects. Some of these different objects are made from a number of different materials, while others are made using the same material. </a:t>
            </a:r>
          </a:p>
          <a:p>
            <a:r>
              <a:rPr lang="en-US" b="1" dirty="0" smtClean="0"/>
              <a:t>For Example:</a:t>
            </a:r>
            <a:r>
              <a:rPr lang="en-US" dirty="0" smtClean="0"/>
              <a:t> Both desk and chair are made from wood while pen and dustbins are made using plastic. </a:t>
            </a:r>
            <a:r>
              <a:rPr lang="en-US" dirty="0" smtClean="0">
                <a:solidFill>
                  <a:srgbClr val="FF0000"/>
                </a:solidFill>
              </a:rPr>
              <a:t>The material from which an object is made depends on its properties.</a:t>
            </a:r>
            <a:endParaRPr lang="en-US" dirty="0">
              <a:solidFill>
                <a:srgbClr val="FF0000"/>
              </a:solidFill>
            </a:endParaRPr>
          </a:p>
        </p:txBody>
      </p:sp>
      <p:sp>
        <p:nvSpPr>
          <p:cNvPr id="6" name="Text Placeholder 5"/>
          <p:cNvSpPr>
            <a:spLocks noGrp="1"/>
          </p:cNvSpPr>
          <p:nvPr>
            <p:ph type="body" sz="quarter" idx="3"/>
          </p:nvPr>
        </p:nvSpPr>
        <p:spPr/>
        <p:txBody>
          <a:bodyPr/>
          <a:lstStyle/>
          <a:p>
            <a:endParaRPr lang="en-US" dirty="0"/>
          </a:p>
        </p:txBody>
      </p:sp>
      <p:pic>
        <p:nvPicPr>
          <p:cNvPr id="1026" name="Picture 2" descr="C:\Users\N K Sinha\Desktop\20181110-1413154-8514-types-of-fibres.png"/>
          <p:cNvPicPr>
            <a:picLocks noGrp="1" noChangeAspect="1" noChangeArrowheads="1"/>
          </p:cNvPicPr>
          <p:nvPr>
            <p:ph sz="quarter" idx="4"/>
          </p:nvPr>
        </p:nvPicPr>
        <p:blipFill>
          <a:blip r:embed="rId2"/>
          <a:srcRect/>
          <a:stretch>
            <a:fillRect/>
          </a:stretch>
        </p:blipFill>
        <p:spPr bwMode="auto">
          <a:xfrm>
            <a:off x="4571999" y="1524000"/>
            <a:ext cx="4114801" cy="4953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fontScale="90000"/>
          </a:bodyPr>
          <a:lstStyle/>
          <a:p>
            <a:r>
              <a:rPr lang="en-US" dirty="0" smtClean="0"/>
              <a:t>Why do we need to group the objects…</a:t>
            </a:r>
            <a:endParaRPr lang="en-US" dirty="0"/>
          </a:p>
        </p:txBody>
      </p:sp>
      <p:sp>
        <p:nvSpPr>
          <p:cNvPr id="3" name="Text Placeholder 2"/>
          <p:cNvSpPr>
            <a:spLocks noGrp="1"/>
          </p:cNvSpPr>
          <p:nvPr>
            <p:ph type="body" idx="1"/>
          </p:nvPr>
        </p:nvSpPr>
        <p:spPr/>
        <p:txBody>
          <a:bodyPr/>
          <a:lstStyle/>
          <a:p>
            <a:endParaRPr lang="en-US" dirty="0"/>
          </a:p>
        </p:txBody>
      </p:sp>
      <p:sp>
        <p:nvSpPr>
          <p:cNvPr id="5" name="Text Placeholder 4"/>
          <p:cNvSpPr>
            <a:spLocks noGrp="1"/>
          </p:cNvSpPr>
          <p:nvPr>
            <p:ph type="body" sz="quarter" idx="3"/>
          </p:nvPr>
        </p:nvSpPr>
        <p:spPr>
          <a:xfrm>
            <a:off x="4645025" y="1535113"/>
            <a:ext cx="4041775" cy="639762"/>
          </a:xfrm>
        </p:spPr>
        <p:txBody>
          <a:bodyPr>
            <a:normAutofit fontScale="25000" lnSpcReduction="20000"/>
          </a:bodyPr>
          <a:lstStyle/>
          <a:p>
            <a:endParaRPr lang="en-US" dirty="0" smtClean="0"/>
          </a:p>
          <a:p>
            <a:r>
              <a:rPr lang="en-US" sz="8000" dirty="0" smtClean="0"/>
              <a:t>We need to group objects for a number of reasons:</a:t>
            </a:r>
          </a:p>
          <a:p>
            <a:endParaRPr lang="en-US" dirty="0"/>
          </a:p>
        </p:txBody>
      </p:sp>
      <p:sp>
        <p:nvSpPr>
          <p:cNvPr id="6" name="Content Placeholder 5"/>
          <p:cNvSpPr>
            <a:spLocks noGrp="1"/>
          </p:cNvSpPr>
          <p:nvPr>
            <p:ph sz="quarter" idx="4"/>
          </p:nvPr>
        </p:nvSpPr>
        <p:spPr>
          <a:xfrm>
            <a:off x="4645025" y="2057400"/>
            <a:ext cx="4346575" cy="4572000"/>
          </a:xfrm>
        </p:spPr>
        <p:txBody>
          <a:bodyPr>
            <a:normAutofit fontScale="92500" lnSpcReduction="20000"/>
          </a:bodyPr>
          <a:lstStyle/>
          <a:p>
            <a:r>
              <a:rPr lang="en-US" dirty="0" smtClean="0"/>
              <a:t>1. </a:t>
            </a:r>
            <a:r>
              <a:rPr lang="en-US" b="1" dirty="0" smtClean="0"/>
              <a:t>To save time to find the object</a:t>
            </a:r>
            <a:r>
              <a:rPr lang="en-US" dirty="0" smtClean="0"/>
              <a:t>. </a:t>
            </a:r>
          </a:p>
          <a:p>
            <a:r>
              <a:rPr lang="en-US" dirty="0" smtClean="0"/>
              <a:t>2. </a:t>
            </a:r>
            <a:r>
              <a:rPr lang="en-US" b="1" dirty="0" smtClean="0"/>
              <a:t>It saves our energy </a:t>
            </a:r>
          </a:p>
          <a:p>
            <a:r>
              <a:rPr lang="en-US" dirty="0" smtClean="0"/>
              <a:t>3. </a:t>
            </a:r>
            <a:r>
              <a:rPr lang="en-US" b="1" dirty="0" smtClean="0"/>
              <a:t>Grouping or sorting  makes  the place well arranged and beautiful</a:t>
            </a:r>
          </a:p>
          <a:p>
            <a:r>
              <a:rPr lang="en-US" dirty="0" smtClean="0"/>
              <a:t>4. </a:t>
            </a:r>
            <a:r>
              <a:rPr lang="en-US" b="1" dirty="0" smtClean="0"/>
              <a:t>Convenience to store:</a:t>
            </a:r>
            <a:r>
              <a:rPr lang="en-US" dirty="0" smtClean="0"/>
              <a:t> We often group objects in order to store similar objects together in order to make locating them easier in the future. </a:t>
            </a:r>
          </a:p>
          <a:p>
            <a:r>
              <a:rPr lang="en-US" dirty="0" smtClean="0"/>
              <a:t>5. </a:t>
            </a:r>
            <a:r>
              <a:rPr lang="en-US" b="1" dirty="0" smtClean="0"/>
              <a:t>Convenience to study:</a:t>
            </a:r>
            <a:r>
              <a:rPr lang="en-US" dirty="0" smtClean="0"/>
              <a:t> We also group objects so that it becomes easy for us to study their features as well as the patterns.</a:t>
            </a:r>
            <a:endParaRPr lang="en-US" dirty="0"/>
          </a:p>
        </p:txBody>
      </p:sp>
      <p:pic>
        <p:nvPicPr>
          <p:cNvPr id="2050" name="Picture 2" descr="C:\Users\N K Sinha\Desktop\20181110-135839740-7760-group-objects.png"/>
          <p:cNvPicPr>
            <a:picLocks noGrp="1" noChangeAspect="1" noChangeArrowheads="1"/>
          </p:cNvPicPr>
          <p:nvPr>
            <p:ph sz="half" idx="2"/>
          </p:nvPr>
        </p:nvPicPr>
        <p:blipFill>
          <a:blip r:embed="rId2"/>
          <a:srcRect/>
          <a:stretch>
            <a:fillRect/>
          </a:stretch>
        </p:blipFill>
        <p:spPr bwMode="auto">
          <a:xfrm>
            <a:off x="0" y="1524000"/>
            <a:ext cx="4724400" cy="5105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30" y="0"/>
            <a:ext cx="9146540" cy="6858000"/>
            <a:chOff x="-1030" y="0"/>
            <a:chExt cx="9146540" cy="6858000"/>
          </a:xfrm>
        </p:grpSpPr>
        <p:sp>
          <p:nvSpPr>
            <p:cNvPr id="3" name="object 3"/>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030" y="50926"/>
              <a:ext cx="9146173" cy="904748"/>
            </a:xfrm>
            <a:prstGeom prst="rect">
              <a:avLst/>
            </a:prstGeom>
            <a:blipFill>
              <a:blip r:embed="rId6" cstate="print"/>
              <a:stretch>
                <a:fillRect/>
              </a:stretch>
            </a:blipFill>
          </p:spPr>
          <p:txBody>
            <a:bodyPr wrap="square" lIns="0" tIns="0" rIns="0" bIns="0" rtlCol="0"/>
            <a:lstStyle/>
            <a:p>
              <a:endParaRPr/>
            </a:p>
          </p:txBody>
        </p:sp>
      </p:grpSp>
      <p:sp>
        <p:nvSpPr>
          <p:cNvPr id="8" name="object 8"/>
          <p:cNvSpPr/>
          <p:nvPr/>
        </p:nvSpPr>
        <p:spPr>
          <a:xfrm>
            <a:off x="7543800" y="6172200"/>
            <a:ext cx="1600199" cy="685797"/>
          </a:xfrm>
          <a:prstGeom prst="rect">
            <a:avLst/>
          </a:prstGeom>
          <a:blipFill>
            <a:blip r:embed="rId7" cstate="print"/>
            <a:stretch>
              <a:fillRect/>
            </a:stretch>
          </a:blipFill>
        </p:spPr>
        <p:txBody>
          <a:bodyPr wrap="square" lIns="0" tIns="0" rIns="0" bIns="0" rtlCol="0"/>
          <a:lstStyle/>
          <a:p>
            <a:endParaRPr/>
          </a:p>
        </p:txBody>
      </p:sp>
      <p:sp>
        <p:nvSpPr>
          <p:cNvPr id="9" name="object 9"/>
          <p:cNvSpPr txBox="1">
            <a:spLocks noGrp="1"/>
          </p:cNvSpPr>
          <p:nvPr>
            <p:ph type="title"/>
          </p:nvPr>
        </p:nvSpPr>
        <p:spPr>
          <a:xfrm>
            <a:off x="457200" y="260616"/>
            <a:ext cx="8219440" cy="864235"/>
          </a:xfrm>
          <a:prstGeom prst="rect">
            <a:avLst/>
          </a:prstGeom>
          <a:ln w="12700">
            <a:solidFill>
              <a:srgbClr val="0E6EC5"/>
            </a:solidFill>
          </a:ln>
        </p:spPr>
        <p:txBody>
          <a:bodyPr vert="horz" wrap="square" lIns="0" tIns="61594" rIns="0" bIns="0" rtlCol="0">
            <a:spAutoFit/>
          </a:bodyPr>
          <a:lstStyle/>
          <a:p>
            <a:pPr>
              <a:lnSpc>
                <a:spcPct val="100000"/>
              </a:lnSpc>
              <a:spcBef>
                <a:spcPts val="484"/>
              </a:spcBef>
            </a:pPr>
            <a:r>
              <a:rPr spc="-10" dirty="0"/>
              <a:t>Material</a:t>
            </a:r>
            <a:r>
              <a:rPr spc="-35" dirty="0"/>
              <a:t> </a:t>
            </a:r>
            <a:r>
              <a:rPr spc="-15" dirty="0"/>
              <a:t>Grouping</a:t>
            </a:r>
          </a:p>
        </p:txBody>
      </p:sp>
      <p:sp>
        <p:nvSpPr>
          <p:cNvPr id="10" name="object 10"/>
          <p:cNvSpPr txBox="1"/>
          <p:nvPr/>
        </p:nvSpPr>
        <p:spPr>
          <a:xfrm>
            <a:off x="529844" y="1219200"/>
            <a:ext cx="8156956" cy="4568558"/>
          </a:xfrm>
          <a:prstGeom prst="rect">
            <a:avLst/>
          </a:prstGeom>
        </p:spPr>
        <p:txBody>
          <a:bodyPr vert="horz" wrap="square" lIns="0" tIns="13335" rIns="0" bIns="0" rtlCol="0">
            <a:spAutoFit/>
          </a:bodyPr>
          <a:lstStyle/>
          <a:p>
            <a:pPr marL="286385" marR="95250" indent="-274320" algn="just">
              <a:lnSpc>
                <a:spcPct val="100000"/>
              </a:lnSpc>
              <a:spcBef>
                <a:spcPts val="105"/>
              </a:spcBef>
              <a:buClr>
                <a:srgbClr val="0AD0D9"/>
              </a:buClr>
              <a:buSzPct val="94230"/>
              <a:buFont typeface="Wingdings 2"/>
              <a:buChar char=""/>
              <a:tabLst>
                <a:tab pos="287020" algn="l"/>
              </a:tabLst>
            </a:pPr>
            <a:r>
              <a:rPr sz="2600" b="1" spc="-10" dirty="0">
                <a:latin typeface="Arial" pitchFamily="34" charset="0"/>
                <a:cs typeface="Arial" pitchFamily="34" charset="0"/>
              </a:rPr>
              <a:t>Material: </a:t>
            </a:r>
            <a:r>
              <a:rPr sz="2600" b="1">
                <a:latin typeface="Arial" pitchFamily="34" charset="0"/>
                <a:cs typeface="Arial" pitchFamily="34" charset="0"/>
              </a:rPr>
              <a:t>-</a:t>
            </a:r>
            <a:r>
              <a:rPr sz="2600" b="1" spc="-40">
                <a:latin typeface="Arial" pitchFamily="34" charset="0"/>
                <a:cs typeface="Arial" pitchFamily="34" charset="0"/>
              </a:rPr>
              <a:t> </a:t>
            </a:r>
            <a:r>
              <a:rPr sz="2600" spc="-5" smtClean="0">
                <a:solidFill>
                  <a:srgbClr val="FF0000"/>
                </a:solidFill>
                <a:latin typeface="Arial" pitchFamily="34" charset="0"/>
                <a:cs typeface="Arial" pitchFamily="34" charset="0"/>
              </a:rPr>
              <a:t>The </a:t>
            </a:r>
            <a:r>
              <a:rPr sz="2600" spc="-15">
                <a:solidFill>
                  <a:srgbClr val="FF0000"/>
                </a:solidFill>
                <a:latin typeface="Arial" pitchFamily="34" charset="0"/>
                <a:cs typeface="Arial" pitchFamily="34" charset="0"/>
              </a:rPr>
              <a:t>matter </a:t>
            </a:r>
            <a:r>
              <a:rPr sz="2600" smtClean="0">
                <a:solidFill>
                  <a:srgbClr val="FF0000"/>
                </a:solidFill>
                <a:latin typeface="Arial" pitchFamily="34" charset="0"/>
                <a:cs typeface="Arial" pitchFamily="34" charset="0"/>
              </a:rPr>
              <a:t>f</a:t>
            </a:r>
            <a:r>
              <a:rPr lang="en-US" sz="2600" dirty="0" err="1" smtClean="0">
                <a:solidFill>
                  <a:srgbClr val="FF0000"/>
                </a:solidFill>
                <a:latin typeface="Arial" pitchFamily="34" charset="0"/>
                <a:cs typeface="Arial" pitchFamily="34" charset="0"/>
              </a:rPr>
              <a:t>rom</a:t>
            </a:r>
            <a:r>
              <a:rPr sz="2600" smtClean="0">
                <a:solidFill>
                  <a:srgbClr val="FF0000"/>
                </a:solidFill>
                <a:latin typeface="Arial" pitchFamily="34" charset="0"/>
                <a:cs typeface="Arial" pitchFamily="34" charset="0"/>
              </a:rPr>
              <a:t> </a:t>
            </a:r>
            <a:r>
              <a:rPr sz="2600" spc="-5" dirty="0">
                <a:solidFill>
                  <a:srgbClr val="FF0000"/>
                </a:solidFill>
                <a:latin typeface="Arial" pitchFamily="34" charset="0"/>
                <a:cs typeface="Arial" pitchFamily="34" charset="0"/>
              </a:rPr>
              <a:t>which </a:t>
            </a:r>
            <a:r>
              <a:rPr sz="2600" dirty="0">
                <a:solidFill>
                  <a:srgbClr val="FF0000"/>
                </a:solidFill>
                <a:latin typeface="Arial" pitchFamily="34" charset="0"/>
                <a:cs typeface="Arial" pitchFamily="34" charset="0"/>
              </a:rPr>
              <a:t>an object </a:t>
            </a:r>
            <a:r>
              <a:rPr sz="2600" spc="-5" dirty="0">
                <a:solidFill>
                  <a:srgbClr val="FF0000"/>
                </a:solidFill>
                <a:latin typeface="Arial" pitchFamily="34" charset="0"/>
                <a:cs typeface="Arial" pitchFamily="34" charset="0"/>
              </a:rPr>
              <a:t>is made </a:t>
            </a:r>
            <a:r>
              <a:rPr sz="2600" spc="-10" dirty="0">
                <a:solidFill>
                  <a:srgbClr val="FF0000"/>
                </a:solidFill>
                <a:latin typeface="Arial" pitchFamily="34" charset="0"/>
                <a:cs typeface="Arial" pitchFamily="34" charset="0"/>
              </a:rPr>
              <a:t>is  </a:t>
            </a:r>
            <a:r>
              <a:rPr sz="2600" spc="-5" dirty="0">
                <a:solidFill>
                  <a:srgbClr val="FF0000"/>
                </a:solidFill>
                <a:latin typeface="Arial" pitchFamily="34" charset="0"/>
                <a:cs typeface="Arial" pitchFamily="34" charset="0"/>
              </a:rPr>
              <a:t>called material</a:t>
            </a:r>
            <a:r>
              <a:rPr sz="2600" spc="-5" dirty="0">
                <a:latin typeface="Arial" pitchFamily="34" charset="0"/>
                <a:cs typeface="Arial" pitchFamily="34" charset="0"/>
              </a:rPr>
              <a:t>. </a:t>
            </a:r>
            <a:r>
              <a:rPr sz="2600" spc="-15" dirty="0">
                <a:latin typeface="Arial" pitchFamily="34" charset="0"/>
                <a:cs typeface="Arial" pitchFamily="34" charset="0"/>
              </a:rPr>
              <a:t>E.g. </a:t>
            </a:r>
            <a:r>
              <a:rPr sz="2600" spc="-10" dirty="0">
                <a:latin typeface="Arial" pitchFamily="34" charset="0"/>
                <a:cs typeface="Arial" pitchFamily="34" charset="0"/>
              </a:rPr>
              <a:t>glass, </a:t>
            </a:r>
            <a:r>
              <a:rPr sz="2600" spc="-5" dirty="0">
                <a:latin typeface="Arial" pitchFamily="34" charset="0"/>
                <a:cs typeface="Arial" pitchFamily="34" charset="0"/>
              </a:rPr>
              <a:t>steel, </a:t>
            </a:r>
            <a:r>
              <a:rPr sz="2600" spc="-20">
                <a:latin typeface="Arial" pitchFamily="34" charset="0"/>
                <a:cs typeface="Arial" pitchFamily="34" charset="0"/>
              </a:rPr>
              <a:t>wood</a:t>
            </a:r>
            <a:r>
              <a:rPr sz="2600" spc="-370">
                <a:latin typeface="Arial" pitchFamily="34" charset="0"/>
                <a:cs typeface="Arial" pitchFamily="34" charset="0"/>
              </a:rPr>
              <a:t> </a:t>
            </a:r>
            <a:r>
              <a:rPr lang="en-US" sz="2600" spc="-370" dirty="0" smtClean="0">
                <a:latin typeface="Arial" pitchFamily="34" charset="0"/>
                <a:cs typeface="Arial" pitchFamily="34" charset="0"/>
              </a:rPr>
              <a:t>, leather  </a:t>
            </a:r>
            <a:r>
              <a:rPr sz="2600" spc="-10" smtClean="0">
                <a:latin typeface="Arial" pitchFamily="34" charset="0"/>
                <a:cs typeface="Arial" pitchFamily="34" charset="0"/>
              </a:rPr>
              <a:t>etc</a:t>
            </a:r>
            <a:r>
              <a:rPr sz="2600" spc="-10" dirty="0">
                <a:latin typeface="Arial" pitchFamily="34" charset="0"/>
                <a:cs typeface="Arial" pitchFamily="34" charset="0"/>
              </a:rPr>
              <a:t>.</a:t>
            </a:r>
            <a:endParaRPr sz="2600">
              <a:latin typeface="Arial" pitchFamily="34" charset="0"/>
              <a:cs typeface="Arial" pitchFamily="34" charset="0"/>
            </a:endParaRPr>
          </a:p>
          <a:p>
            <a:pPr marL="286385" marR="5080" indent="-274320" algn="just">
              <a:lnSpc>
                <a:spcPct val="100000"/>
              </a:lnSpc>
              <a:spcBef>
                <a:spcPts val="620"/>
              </a:spcBef>
              <a:buClr>
                <a:srgbClr val="0AD0D9"/>
              </a:buClr>
              <a:buSzPct val="94230"/>
              <a:buFont typeface="Wingdings 2"/>
              <a:buChar char=""/>
              <a:tabLst>
                <a:tab pos="287020" algn="l"/>
              </a:tabLst>
            </a:pPr>
            <a:r>
              <a:rPr sz="2600" b="1" dirty="0">
                <a:latin typeface="Arial" pitchFamily="34" charset="0"/>
                <a:cs typeface="Arial" pitchFamily="34" charset="0"/>
              </a:rPr>
              <a:t>Classification</a:t>
            </a:r>
            <a:r>
              <a:rPr sz="2600">
                <a:latin typeface="Arial" pitchFamily="34" charset="0"/>
                <a:cs typeface="Arial" pitchFamily="34" charset="0"/>
              </a:rPr>
              <a:t>:- </a:t>
            </a:r>
            <a:r>
              <a:rPr lang="en-US" sz="2600" spc="-5" dirty="0" smtClean="0">
                <a:solidFill>
                  <a:srgbClr val="FF0000"/>
                </a:solidFill>
                <a:latin typeface="Arial" pitchFamily="34" charset="0"/>
                <a:cs typeface="Arial" pitchFamily="34" charset="0"/>
              </a:rPr>
              <a:t>T</a:t>
            </a:r>
            <a:r>
              <a:rPr sz="2600" spc="-5" smtClean="0">
                <a:solidFill>
                  <a:srgbClr val="FF0000"/>
                </a:solidFill>
                <a:latin typeface="Arial" pitchFamily="34" charset="0"/>
                <a:cs typeface="Arial" pitchFamily="34" charset="0"/>
              </a:rPr>
              <a:t>he </a:t>
            </a:r>
            <a:r>
              <a:rPr sz="2600" spc="-15" dirty="0">
                <a:solidFill>
                  <a:srgbClr val="FF0000"/>
                </a:solidFill>
                <a:latin typeface="Arial" pitchFamily="34" charset="0"/>
                <a:cs typeface="Arial" pitchFamily="34" charset="0"/>
              </a:rPr>
              <a:t>process </a:t>
            </a:r>
            <a:r>
              <a:rPr sz="2600" dirty="0">
                <a:solidFill>
                  <a:srgbClr val="FF0000"/>
                </a:solidFill>
                <a:latin typeface="Arial" pitchFamily="34" charset="0"/>
                <a:cs typeface="Arial" pitchFamily="34" charset="0"/>
              </a:rPr>
              <a:t>of sorting and </a:t>
            </a:r>
            <a:r>
              <a:rPr sz="2600" spc="-10">
                <a:solidFill>
                  <a:srgbClr val="FF0000"/>
                </a:solidFill>
                <a:latin typeface="Arial" pitchFamily="34" charset="0"/>
                <a:cs typeface="Arial" pitchFamily="34" charset="0"/>
              </a:rPr>
              <a:t>grouping  </a:t>
            </a:r>
            <a:r>
              <a:rPr lang="en-US" sz="2600" spc="-5" dirty="0" smtClean="0">
                <a:solidFill>
                  <a:srgbClr val="FF0000"/>
                </a:solidFill>
                <a:latin typeface="Arial" pitchFamily="34" charset="0"/>
                <a:cs typeface="Arial" pitchFamily="34" charset="0"/>
              </a:rPr>
              <a:t>material</a:t>
            </a:r>
            <a:r>
              <a:rPr sz="2600" spc="-5" smtClean="0">
                <a:solidFill>
                  <a:srgbClr val="FF0000"/>
                </a:solidFill>
                <a:latin typeface="Arial" pitchFamily="34" charset="0"/>
                <a:cs typeface="Arial" pitchFamily="34" charset="0"/>
              </a:rPr>
              <a:t>s</a:t>
            </a:r>
            <a:r>
              <a:rPr sz="2600" spc="-135" smtClean="0">
                <a:solidFill>
                  <a:srgbClr val="FF0000"/>
                </a:solidFill>
                <a:latin typeface="Arial" pitchFamily="34" charset="0"/>
                <a:cs typeface="Arial" pitchFamily="34" charset="0"/>
              </a:rPr>
              <a:t> </a:t>
            </a:r>
            <a:r>
              <a:rPr sz="2600" spc="-20" dirty="0">
                <a:solidFill>
                  <a:srgbClr val="FF0000"/>
                </a:solidFill>
                <a:latin typeface="Arial" pitchFamily="34" charset="0"/>
                <a:cs typeface="Arial" pitchFamily="34" charset="0"/>
              </a:rPr>
              <a:t>according</a:t>
            </a:r>
            <a:r>
              <a:rPr sz="2600" spc="-10" dirty="0">
                <a:solidFill>
                  <a:srgbClr val="FF0000"/>
                </a:solidFill>
                <a:latin typeface="Arial" pitchFamily="34" charset="0"/>
                <a:cs typeface="Arial" pitchFamily="34" charset="0"/>
              </a:rPr>
              <a:t> </a:t>
            </a:r>
            <a:r>
              <a:rPr sz="2600" spc="-20" dirty="0">
                <a:solidFill>
                  <a:srgbClr val="FF0000"/>
                </a:solidFill>
                <a:latin typeface="Arial" pitchFamily="34" charset="0"/>
                <a:cs typeface="Arial" pitchFamily="34" charset="0"/>
              </a:rPr>
              <a:t>to</a:t>
            </a:r>
            <a:r>
              <a:rPr sz="2600" spc="-140" dirty="0">
                <a:solidFill>
                  <a:srgbClr val="FF0000"/>
                </a:solidFill>
                <a:latin typeface="Arial" pitchFamily="34" charset="0"/>
                <a:cs typeface="Arial" pitchFamily="34" charset="0"/>
              </a:rPr>
              <a:t> </a:t>
            </a:r>
            <a:r>
              <a:rPr sz="2600">
                <a:solidFill>
                  <a:srgbClr val="FF0000"/>
                </a:solidFill>
                <a:latin typeface="Arial" pitchFamily="34" charset="0"/>
                <a:cs typeface="Arial" pitchFamily="34" charset="0"/>
              </a:rPr>
              <a:t>some</a:t>
            </a:r>
            <a:r>
              <a:rPr sz="2600" spc="-80">
                <a:solidFill>
                  <a:srgbClr val="FF0000"/>
                </a:solidFill>
                <a:latin typeface="Arial" pitchFamily="34" charset="0"/>
                <a:cs typeface="Arial" pitchFamily="34" charset="0"/>
              </a:rPr>
              <a:t> </a:t>
            </a:r>
            <a:r>
              <a:rPr sz="2600" spc="-5" smtClean="0">
                <a:solidFill>
                  <a:srgbClr val="FF0000"/>
                </a:solidFill>
                <a:latin typeface="Arial" pitchFamily="34" charset="0"/>
                <a:cs typeface="Arial" pitchFamily="34" charset="0"/>
              </a:rPr>
              <a:t>basic</a:t>
            </a:r>
            <a:r>
              <a:rPr lang="en-US" sz="2600" spc="-5" dirty="0" smtClean="0">
                <a:solidFill>
                  <a:srgbClr val="FF0000"/>
                </a:solidFill>
                <a:latin typeface="Arial" pitchFamily="34" charset="0"/>
                <a:cs typeface="Arial" pitchFamily="34" charset="0"/>
              </a:rPr>
              <a:t> similarity </a:t>
            </a:r>
            <a:r>
              <a:rPr sz="2600" spc="-55" smtClean="0">
                <a:solidFill>
                  <a:srgbClr val="FF0000"/>
                </a:solidFill>
                <a:latin typeface="Arial" pitchFamily="34" charset="0"/>
                <a:cs typeface="Arial" pitchFamily="34" charset="0"/>
              </a:rPr>
              <a:t> </a:t>
            </a:r>
            <a:r>
              <a:rPr sz="2600" spc="-10" dirty="0">
                <a:solidFill>
                  <a:srgbClr val="FF0000"/>
                </a:solidFill>
                <a:latin typeface="Arial" pitchFamily="34" charset="0"/>
                <a:cs typeface="Arial" pitchFamily="34" charset="0"/>
              </a:rPr>
              <a:t>is</a:t>
            </a:r>
            <a:r>
              <a:rPr sz="2600" spc="-110" dirty="0">
                <a:solidFill>
                  <a:srgbClr val="FF0000"/>
                </a:solidFill>
                <a:latin typeface="Arial" pitchFamily="34" charset="0"/>
                <a:cs typeface="Arial" pitchFamily="34" charset="0"/>
              </a:rPr>
              <a:t> </a:t>
            </a:r>
            <a:r>
              <a:rPr sz="2600" spc="-5" dirty="0">
                <a:solidFill>
                  <a:srgbClr val="FF0000"/>
                </a:solidFill>
                <a:latin typeface="Arial" pitchFamily="34" charset="0"/>
                <a:cs typeface="Arial" pitchFamily="34" charset="0"/>
              </a:rPr>
              <a:t>called</a:t>
            </a:r>
            <a:r>
              <a:rPr sz="2600" spc="-70" dirty="0">
                <a:solidFill>
                  <a:srgbClr val="FF0000"/>
                </a:solidFill>
                <a:latin typeface="Arial" pitchFamily="34" charset="0"/>
                <a:cs typeface="Arial" pitchFamily="34" charset="0"/>
              </a:rPr>
              <a:t> </a:t>
            </a:r>
            <a:r>
              <a:rPr sz="2600" spc="-5" dirty="0">
                <a:solidFill>
                  <a:srgbClr val="FF0000"/>
                </a:solidFill>
                <a:latin typeface="Arial" pitchFamily="34" charset="0"/>
                <a:cs typeface="Arial" pitchFamily="34" charset="0"/>
              </a:rPr>
              <a:t>classification.</a:t>
            </a:r>
            <a:r>
              <a:rPr sz="2600" spc="-5" dirty="0">
                <a:latin typeface="Arial" pitchFamily="34" charset="0"/>
                <a:cs typeface="Arial" pitchFamily="34" charset="0"/>
              </a:rPr>
              <a:t>  Object can be </a:t>
            </a:r>
            <a:r>
              <a:rPr sz="2600" dirty="0">
                <a:latin typeface="Arial" pitchFamily="34" charset="0"/>
                <a:cs typeface="Arial" pitchFamily="34" charset="0"/>
              </a:rPr>
              <a:t>classified on </a:t>
            </a:r>
            <a:r>
              <a:rPr sz="2600" spc="-10" dirty="0">
                <a:latin typeface="Arial" pitchFamily="34" charset="0"/>
                <a:cs typeface="Arial" pitchFamily="34" charset="0"/>
              </a:rPr>
              <a:t>different basis. </a:t>
            </a:r>
            <a:r>
              <a:rPr sz="2600" spc="-5" dirty="0">
                <a:latin typeface="Arial" pitchFamily="34" charset="0"/>
                <a:cs typeface="Arial" pitchFamily="34" charset="0"/>
              </a:rPr>
              <a:t>i.e. </a:t>
            </a:r>
            <a:r>
              <a:rPr sz="2600" dirty="0">
                <a:latin typeface="Arial" pitchFamily="34" charset="0"/>
                <a:cs typeface="Arial" pitchFamily="34" charset="0"/>
              </a:rPr>
              <a:t>shape,  </a:t>
            </a:r>
            <a:r>
              <a:rPr sz="2600" spc="-5" dirty="0">
                <a:latin typeface="Arial" pitchFamily="34" charset="0"/>
                <a:cs typeface="Arial" pitchFamily="34" charset="0"/>
              </a:rPr>
              <a:t>material used, uses</a:t>
            </a:r>
            <a:r>
              <a:rPr sz="2600" spc="-270" dirty="0">
                <a:latin typeface="Arial" pitchFamily="34" charset="0"/>
                <a:cs typeface="Arial" pitchFamily="34" charset="0"/>
              </a:rPr>
              <a:t> </a:t>
            </a:r>
            <a:r>
              <a:rPr sz="2600" spc="-10" dirty="0">
                <a:latin typeface="Arial" pitchFamily="34" charset="0"/>
                <a:cs typeface="Arial" pitchFamily="34" charset="0"/>
              </a:rPr>
              <a:t>etc.</a:t>
            </a:r>
            <a:endParaRPr sz="2600">
              <a:latin typeface="Arial" pitchFamily="34" charset="0"/>
              <a:cs typeface="Arial" pitchFamily="34" charset="0"/>
            </a:endParaRPr>
          </a:p>
          <a:p>
            <a:pPr marL="286385" marR="165100" indent="-274320">
              <a:lnSpc>
                <a:spcPct val="100000"/>
              </a:lnSpc>
              <a:spcBef>
                <a:spcPts val="630"/>
              </a:spcBef>
              <a:buClr>
                <a:srgbClr val="0AD0D9"/>
              </a:buClr>
              <a:buSzPct val="94230"/>
              <a:buFont typeface="Wingdings 2"/>
              <a:buChar char=""/>
              <a:tabLst>
                <a:tab pos="287020" algn="l"/>
              </a:tabLst>
            </a:pPr>
            <a:r>
              <a:rPr sz="2600" b="1" spc="-5" dirty="0">
                <a:latin typeface="Arial" pitchFamily="34" charset="0"/>
                <a:cs typeface="Arial" pitchFamily="34" charset="0"/>
              </a:rPr>
              <a:t>Basis</a:t>
            </a:r>
            <a:r>
              <a:rPr sz="2600" b="1" spc="-125" dirty="0">
                <a:latin typeface="Arial" pitchFamily="34" charset="0"/>
                <a:cs typeface="Arial" pitchFamily="34" charset="0"/>
              </a:rPr>
              <a:t> </a:t>
            </a:r>
            <a:r>
              <a:rPr sz="2600" b="1" dirty="0">
                <a:latin typeface="Arial" pitchFamily="34" charset="0"/>
                <a:cs typeface="Arial" pitchFamily="34" charset="0"/>
              </a:rPr>
              <a:t>of</a:t>
            </a:r>
            <a:r>
              <a:rPr sz="2600" b="1" spc="-5" dirty="0">
                <a:latin typeface="Arial" pitchFamily="34" charset="0"/>
                <a:cs typeface="Arial" pitchFamily="34" charset="0"/>
              </a:rPr>
              <a:t> grouping</a:t>
            </a:r>
            <a:r>
              <a:rPr sz="2600" spc="-5" dirty="0">
                <a:latin typeface="Arial" pitchFamily="34" charset="0"/>
                <a:cs typeface="Arial" pitchFamily="34" charset="0"/>
              </a:rPr>
              <a:t>:-</a:t>
            </a:r>
            <a:r>
              <a:rPr sz="2600" spc="-40" dirty="0">
                <a:latin typeface="Arial" pitchFamily="34" charset="0"/>
                <a:cs typeface="Arial" pitchFamily="34" charset="0"/>
              </a:rPr>
              <a:t> </a:t>
            </a:r>
            <a:r>
              <a:rPr sz="2600" spc="-10" dirty="0">
                <a:latin typeface="Arial" pitchFamily="34" charset="0"/>
                <a:cs typeface="Arial" pitchFamily="34" charset="0"/>
              </a:rPr>
              <a:t>Material</a:t>
            </a:r>
            <a:r>
              <a:rPr sz="2600" spc="-65" dirty="0">
                <a:latin typeface="Arial" pitchFamily="34" charset="0"/>
                <a:cs typeface="Arial" pitchFamily="34" charset="0"/>
              </a:rPr>
              <a:t> </a:t>
            </a:r>
            <a:r>
              <a:rPr sz="2600" spc="-5" dirty="0">
                <a:latin typeface="Arial" pitchFamily="34" charset="0"/>
                <a:cs typeface="Arial" pitchFamily="34" charset="0"/>
              </a:rPr>
              <a:t>can</a:t>
            </a:r>
            <a:r>
              <a:rPr sz="2600" spc="-45" dirty="0">
                <a:latin typeface="Arial" pitchFamily="34" charset="0"/>
                <a:cs typeface="Arial" pitchFamily="34" charset="0"/>
              </a:rPr>
              <a:t> </a:t>
            </a:r>
            <a:r>
              <a:rPr sz="2600" dirty="0">
                <a:latin typeface="Arial" pitchFamily="34" charset="0"/>
                <a:cs typeface="Arial" pitchFamily="34" charset="0"/>
              </a:rPr>
              <a:t>be</a:t>
            </a:r>
            <a:r>
              <a:rPr sz="2600" spc="-145" dirty="0">
                <a:latin typeface="Arial" pitchFamily="34" charset="0"/>
                <a:cs typeface="Arial" pitchFamily="34" charset="0"/>
              </a:rPr>
              <a:t> </a:t>
            </a:r>
            <a:r>
              <a:rPr sz="2600" spc="-5" dirty="0">
                <a:latin typeface="Arial" pitchFamily="34" charset="0"/>
                <a:cs typeface="Arial" pitchFamily="34" charset="0"/>
              </a:rPr>
              <a:t>grouped</a:t>
            </a:r>
            <a:r>
              <a:rPr sz="2600" spc="-75" dirty="0">
                <a:latin typeface="Arial" pitchFamily="34" charset="0"/>
                <a:cs typeface="Arial" pitchFamily="34" charset="0"/>
              </a:rPr>
              <a:t> </a:t>
            </a:r>
            <a:r>
              <a:rPr sz="2600" dirty="0">
                <a:latin typeface="Arial" pitchFamily="34" charset="0"/>
                <a:cs typeface="Arial" pitchFamily="34" charset="0"/>
              </a:rPr>
              <a:t>on</a:t>
            </a:r>
            <a:r>
              <a:rPr sz="2600" spc="-80" dirty="0">
                <a:latin typeface="Arial" pitchFamily="34" charset="0"/>
                <a:cs typeface="Arial" pitchFamily="34" charset="0"/>
              </a:rPr>
              <a:t> </a:t>
            </a:r>
            <a:r>
              <a:rPr sz="2600" spc="-5" dirty="0">
                <a:latin typeface="Arial" pitchFamily="34" charset="0"/>
                <a:cs typeface="Arial" pitchFamily="34" charset="0"/>
              </a:rPr>
              <a:t>the  basis </a:t>
            </a:r>
            <a:r>
              <a:rPr sz="2600" dirty="0">
                <a:latin typeface="Arial" pitchFamily="34" charset="0"/>
                <a:cs typeface="Arial" pitchFamily="34" charset="0"/>
              </a:rPr>
              <a:t>of </a:t>
            </a:r>
            <a:r>
              <a:rPr sz="2600" spc="-5" dirty="0">
                <a:latin typeface="Arial" pitchFamily="34" charset="0"/>
                <a:cs typeface="Arial" pitchFamily="34" charset="0"/>
              </a:rPr>
              <a:t>similarity </a:t>
            </a:r>
            <a:r>
              <a:rPr sz="2600" dirty="0">
                <a:latin typeface="Arial" pitchFamily="34" charset="0"/>
                <a:cs typeface="Arial" pitchFamily="34" charset="0"/>
              </a:rPr>
              <a:t>and </a:t>
            </a:r>
            <a:r>
              <a:rPr sz="2600" spc="-15" dirty="0">
                <a:latin typeface="Arial" pitchFamily="34" charset="0"/>
                <a:cs typeface="Arial" pitchFamily="34" charset="0"/>
              </a:rPr>
              <a:t>differences </a:t>
            </a:r>
            <a:r>
              <a:rPr sz="2600" spc="-10" dirty="0">
                <a:latin typeface="Arial" pitchFamily="34" charset="0"/>
                <a:cs typeface="Arial" pitchFamily="34" charset="0"/>
              </a:rPr>
              <a:t>in </a:t>
            </a:r>
            <a:r>
              <a:rPr sz="2600" spc="-5" dirty="0">
                <a:latin typeface="Arial" pitchFamily="34" charset="0"/>
                <a:cs typeface="Arial" pitchFamily="34" charset="0"/>
              </a:rPr>
              <a:t>their </a:t>
            </a:r>
            <a:r>
              <a:rPr sz="2600" spc="-35" dirty="0">
                <a:latin typeface="Arial" pitchFamily="34" charset="0"/>
                <a:cs typeface="Arial" pitchFamily="34" charset="0"/>
              </a:rPr>
              <a:t>property.  </a:t>
            </a:r>
            <a:r>
              <a:rPr sz="2600" spc="-10" dirty="0">
                <a:latin typeface="Arial" pitchFamily="34" charset="0"/>
                <a:cs typeface="Arial" pitchFamily="34" charset="0"/>
              </a:rPr>
              <a:t>Different </a:t>
            </a:r>
            <a:r>
              <a:rPr sz="2600" spc="-5" dirty="0">
                <a:latin typeface="Arial" pitchFamily="34" charset="0"/>
                <a:cs typeface="Arial" pitchFamily="34" charset="0"/>
              </a:rPr>
              <a:t>types </a:t>
            </a:r>
            <a:r>
              <a:rPr sz="2600" dirty="0">
                <a:latin typeface="Arial" pitchFamily="34" charset="0"/>
                <a:cs typeface="Arial" pitchFamily="34" charset="0"/>
              </a:rPr>
              <a:t>of </a:t>
            </a:r>
            <a:r>
              <a:rPr sz="2600" spc="-5" dirty="0">
                <a:latin typeface="Arial" pitchFamily="34" charset="0"/>
                <a:cs typeface="Arial" pitchFamily="34" charset="0"/>
              </a:rPr>
              <a:t>material </a:t>
            </a:r>
            <a:r>
              <a:rPr sz="2600" spc="-30" dirty="0">
                <a:latin typeface="Arial" pitchFamily="34" charset="0"/>
                <a:cs typeface="Arial" pitchFamily="34" charset="0"/>
              </a:rPr>
              <a:t>have </a:t>
            </a:r>
            <a:r>
              <a:rPr sz="2600" spc="-10" dirty="0">
                <a:latin typeface="Arial" pitchFamily="34" charset="0"/>
                <a:cs typeface="Arial" pitchFamily="34" charset="0"/>
              </a:rPr>
              <a:t>different </a:t>
            </a:r>
            <a:r>
              <a:rPr sz="2600" spc="-5" dirty="0">
                <a:latin typeface="Arial" pitchFamily="34" charset="0"/>
                <a:cs typeface="Arial" pitchFamily="34" charset="0"/>
              </a:rPr>
              <a:t>properties  </a:t>
            </a:r>
            <a:r>
              <a:rPr sz="2600" dirty="0">
                <a:latin typeface="Arial" pitchFamily="34" charset="0"/>
                <a:cs typeface="Arial" pitchFamily="34" charset="0"/>
              </a:rPr>
              <a:t>such as </a:t>
            </a:r>
            <a:r>
              <a:rPr sz="2600" spc="-10" dirty="0">
                <a:latin typeface="Arial" pitchFamily="34" charset="0"/>
                <a:cs typeface="Arial" pitchFamily="34" charset="0"/>
              </a:rPr>
              <a:t>appearance, </a:t>
            </a:r>
            <a:r>
              <a:rPr sz="2600" spc="-20" dirty="0">
                <a:latin typeface="Arial" pitchFamily="34" charset="0"/>
                <a:cs typeface="Arial" pitchFamily="34" charset="0"/>
              </a:rPr>
              <a:t>solubility, </a:t>
            </a:r>
            <a:r>
              <a:rPr sz="2600" spc="-25" dirty="0">
                <a:latin typeface="Arial" pitchFamily="34" charset="0"/>
                <a:cs typeface="Arial" pitchFamily="34" charset="0"/>
              </a:rPr>
              <a:t>transparency,  </a:t>
            </a:r>
            <a:r>
              <a:rPr sz="2600" spc="-10" dirty="0">
                <a:latin typeface="Arial" pitchFamily="34" charset="0"/>
                <a:cs typeface="Arial" pitchFamily="34" charset="0"/>
              </a:rPr>
              <a:t>conductivity</a:t>
            </a:r>
            <a:r>
              <a:rPr sz="2600" spc="-509" dirty="0">
                <a:latin typeface="Arial" pitchFamily="34" charset="0"/>
                <a:cs typeface="Arial" pitchFamily="34" charset="0"/>
              </a:rPr>
              <a:t> </a:t>
            </a:r>
            <a:r>
              <a:rPr sz="2600" dirty="0">
                <a:latin typeface="Arial" pitchFamily="34" charset="0"/>
                <a:cs typeface="Arial" pitchFamily="34" charset="0"/>
              </a:rPr>
              <a:t>and </a:t>
            </a:r>
            <a:r>
              <a:rPr sz="2600" spc="-10" dirty="0">
                <a:latin typeface="Arial" pitchFamily="34" charset="0"/>
                <a:cs typeface="Arial" pitchFamily="34" charset="0"/>
              </a:rPr>
              <a:t>behavior </a:t>
            </a:r>
            <a:r>
              <a:rPr sz="2600" spc="-25" dirty="0">
                <a:latin typeface="Arial" pitchFamily="34" charset="0"/>
                <a:cs typeface="Arial" pitchFamily="34" charset="0"/>
              </a:rPr>
              <a:t>towards </a:t>
            </a:r>
            <a:r>
              <a:rPr sz="2600" spc="-5" dirty="0">
                <a:latin typeface="Arial" pitchFamily="34" charset="0"/>
                <a:cs typeface="Arial" pitchFamily="34" charset="0"/>
              </a:rPr>
              <a:t>magnet </a:t>
            </a:r>
            <a:r>
              <a:rPr sz="2600" spc="-10" dirty="0">
                <a:latin typeface="Arial" pitchFamily="34" charset="0"/>
                <a:cs typeface="Arial" pitchFamily="34" charset="0"/>
              </a:rPr>
              <a:t>etc.</a:t>
            </a:r>
            <a:endParaRPr sz="2600">
              <a:latin typeface="Arial" pitchFamily="34" charset="0"/>
              <a:cs typeface="Arial" pitchFamily="34" charset="0"/>
            </a:endParaRPr>
          </a:p>
        </p:txBody>
      </p:sp>
      <p:sp>
        <p:nvSpPr>
          <p:cNvPr id="11" name="object 11"/>
          <p:cNvSpPr txBox="1"/>
          <p:nvPr/>
        </p:nvSpPr>
        <p:spPr>
          <a:xfrm>
            <a:off x="3363595" y="6590486"/>
            <a:ext cx="2413635"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6FC0"/>
                </a:solidFill>
                <a:latin typeface="Constantia"/>
                <a:cs typeface="Constantia"/>
              </a:rPr>
              <a:t>www.reflectivelearn.com</a:t>
            </a:r>
            <a:endParaRPr sz="1600">
              <a:latin typeface="Constantia"/>
              <a:cs typeface="Constanti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t>Properties of materials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choose to make an object depending on its </a:t>
            </a:r>
            <a:r>
              <a:rPr lang="en-US" dirty="0" smtClean="0">
                <a:solidFill>
                  <a:srgbClr val="FF0000"/>
                </a:solidFill>
              </a:rPr>
              <a:t>properties</a:t>
            </a:r>
            <a:r>
              <a:rPr lang="en-US" dirty="0" smtClean="0"/>
              <a:t> and the </a:t>
            </a:r>
            <a:r>
              <a:rPr lang="en-US" dirty="0" smtClean="0">
                <a:solidFill>
                  <a:srgbClr val="FF0000"/>
                </a:solidFill>
              </a:rPr>
              <a:t>purpose for which the object is to be used.</a:t>
            </a:r>
          </a:p>
          <a:p>
            <a:pPr>
              <a:buNone/>
            </a:pPr>
            <a:r>
              <a:rPr lang="en-US" dirty="0" smtClean="0"/>
              <a:t>So we should know some properties of materials:</a:t>
            </a:r>
          </a:p>
          <a:p>
            <a:r>
              <a:rPr lang="en-US" dirty="0" smtClean="0"/>
              <a:t>1. Appearance</a:t>
            </a:r>
          </a:p>
          <a:p>
            <a:r>
              <a:rPr lang="en-US" dirty="0" smtClean="0"/>
              <a:t>2. Hardness</a:t>
            </a:r>
          </a:p>
          <a:p>
            <a:r>
              <a:rPr lang="en-US" dirty="0" smtClean="0"/>
              <a:t>3. Solubility </a:t>
            </a:r>
          </a:p>
          <a:p>
            <a:r>
              <a:rPr lang="en-US" dirty="0" smtClean="0"/>
              <a:t>4. Density</a:t>
            </a:r>
          </a:p>
          <a:p>
            <a:r>
              <a:rPr lang="en-US" dirty="0" smtClean="0"/>
              <a:t>5. Transparency</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t> Appearance</a:t>
            </a:r>
            <a:endParaRPr lang="en-US" dirty="0"/>
          </a:p>
        </p:txBody>
      </p:sp>
      <p:sp>
        <p:nvSpPr>
          <p:cNvPr id="4" name="Text Placeholder 3"/>
          <p:cNvSpPr>
            <a:spLocks noGrp="1"/>
          </p:cNvSpPr>
          <p:nvPr>
            <p:ph type="body" idx="1"/>
          </p:nvPr>
        </p:nvSpPr>
        <p:spPr/>
        <p:txBody>
          <a:bodyPr/>
          <a:lstStyle/>
          <a:p>
            <a:r>
              <a:rPr lang="en-US" dirty="0" err="1" smtClean="0"/>
              <a:t>Lustre</a:t>
            </a:r>
            <a:r>
              <a:rPr lang="en-US" dirty="0" smtClean="0"/>
              <a:t> of Gold</a:t>
            </a:r>
            <a:endParaRPr lang="en-US" dirty="0"/>
          </a:p>
        </p:txBody>
      </p:sp>
      <p:sp>
        <p:nvSpPr>
          <p:cNvPr id="6" name="Text Placeholder 5"/>
          <p:cNvSpPr>
            <a:spLocks noGrp="1"/>
          </p:cNvSpPr>
          <p:nvPr>
            <p:ph type="body" sz="quarter" idx="3"/>
          </p:nvPr>
        </p:nvSpPr>
        <p:spPr/>
        <p:txBody>
          <a:bodyPr/>
          <a:lstStyle/>
          <a:p>
            <a:endParaRPr lang="en-US"/>
          </a:p>
        </p:txBody>
      </p:sp>
      <p:sp>
        <p:nvSpPr>
          <p:cNvPr id="7" name="Content Placeholder 6"/>
          <p:cNvSpPr>
            <a:spLocks noGrp="1"/>
          </p:cNvSpPr>
          <p:nvPr>
            <p:ph sz="quarter" idx="4"/>
          </p:nvPr>
        </p:nvSpPr>
        <p:spPr>
          <a:xfrm>
            <a:off x="4645025" y="1600200"/>
            <a:ext cx="4041775" cy="4525963"/>
          </a:xfrm>
        </p:spPr>
        <p:txBody>
          <a:bodyPr>
            <a:normAutofit fontScale="85000" lnSpcReduction="10000"/>
          </a:bodyPr>
          <a:lstStyle/>
          <a:p>
            <a:r>
              <a:rPr lang="en-US" dirty="0" smtClean="0"/>
              <a:t>Materials can be classified on the basis of how they look or appear. Some materials have </a:t>
            </a:r>
            <a:r>
              <a:rPr lang="en-US" b="1" i="1" dirty="0" err="1" smtClean="0"/>
              <a:t>lustre</a:t>
            </a:r>
            <a:r>
              <a:rPr lang="en-US" dirty="0" smtClean="0"/>
              <a:t>, which is a soft glow to them while others are plain </a:t>
            </a:r>
            <a:r>
              <a:rPr lang="en-US" dirty="0" err="1" smtClean="0"/>
              <a:t>ordull</a:t>
            </a:r>
            <a:r>
              <a:rPr lang="en-US" dirty="0" smtClean="0"/>
              <a:t> . </a:t>
            </a:r>
          </a:p>
          <a:p>
            <a:r>
              <a:rPr lang="en-US" dirty="0" smtClean="0"/>
              <a:t>Materials that have such </a:t>
            </a:r>
            <a:r>
              <a:rPr lang="en-US" dirty="0" err="1" smtClean="0"/>
              <a:t>lustre</a:t>
            </a:r>
            <a:r>
              <a:rPr lang="en-US" dirty="0" smtClean="0"/>
              <a:t> can usually be classified as </a:t>
            </a:r>
            <a:r>
              <a:rPr lang="en-US" b="1" dirty="0" smtClean="0"/>
              <a:t>Metals.  </a:t>
            </a:r>
            <a:r>
              <a:rPr lang="en-US" dirty="0" smtClean="0"/>
              <a:t>Examples include gold, copper, </a:t>
            </a:r>
            <a:r>
              <a:rPr lang="en-US" dirty="0" err="1" smtClean="0"/>
              <a:t>aluminium</a:t>
            </a:r>
            <a:r>
              <a:rPr lang="en-US" dirty="0" smtClean="0"/>
              <a:t>, iron etc. </a:t>
            </a:r>
          </a:p>
          <a:p>
            <a:r>
              <a:rPr lang="en-US" dirty="0" smtClean="0"/>
              <a:t>Usually, a metal loses its </a:t>
            </a:r>
            <a:r>
              <a:rPr lang="en-US" dirty="0" err="1" smtClean="0"/>
              <a:t>lustre</a:t>
            </a:r>
            <a:r>
              <a:rPr lang="en-US" dirty="0" smtClean="0"/>
              <a:t> after some time due to the action of moisture and air on it. This is called Corrosion of metals.  Therefore only freshly-cut metals appear to have </a:t>
            </a:r>
            <a:r>
              <a:rPr lang="en-US" dirty="0" err="1" smtClean="0"/>
              <a:t>lustre</a:t>
            </a:r>
            <a:r>
              <a:rPr lang="en-US" dirty="0" smtClean="0"/>
              <a:t> on them.</a:t>
            </a:r>
            <a:endParaRPr lang="en-US" dirty="0"/>
          </a:p>
        </p:txBody>
      </p:sp>
      <p:pic>
        <p:nvPicPr>
          <p:cNvPr id="3074" name="Picture 2" descr="C:\Users\N K Sinha\Desktop\20181110-135834818-1534-appearance.png"/>
          <p:cNvPicPr>
            <a:picLocks noGrp="1" noChangeAspect="1" noChangeArrowheads="1"/>
          </p:cNvPicPr>
          <p:nvPr>
            <p:ph sz="half" idx="2"/>
          </p:nvPr>
        </p:nvPicPr>
        <p:blipFill>
          <a:blip r:embed="rId2"/>
          <a:srcRect/>
          <a:stretch>
            <a:fillRect/>
          </a:stretch>
        </p:blipFill>
        <p:spPr bwMode="auto">
          <a:xfrm>
            <a:off x="228600" y="2209800"/>
            <a:ext cx="4114800" cy="426719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en-US" dirty="0" smtClean="0"/>
              <a:t>Hardness</a:t>
            </a:r>
            <a:endParaRPr lang="en-US" dirty="0"/>
          </a:p>
        </p:txBody>
      </p:sp>
      <p:sp>
        <p:nvSpPr>
          <p:cNvPr id="3" name="Text Placeholder 2"/>
          <p:cNvSpPr>
            <a:spLocks noGrp="1"/>
          </p:cNvSpPr>
          <p:nvPr>
            <p:ph type="body" idx="1"/>
          </p:nvPr>
        </p:nvSpPr>
        <p:spPr/>
        <p:txBody>
          <a:bodyPr/>
          <a:lstStyle/>
          <a:p>
            <a:endParaRPr lang="en-US"/>
          </a:p>
        </p:txBody>
      </p:sp>
      <p:sp>
        <p:nvSpPr>
          <p:cNvPr id="5" name="Text Placeholder 4"/>
          <p:cNvSpPr>
            <a:spLocks noGrp="1"/>
          </p:cNvSpPr>
          <p:nvPr>
            <p:ph type="body" sz="quarter" idx="3"/>
          </p:nvPr>
        </p:nvSpPr>
        <p:spPr/>
        <p:txBody>
          <a:bodyPr/>
          <a:lstStyle/>
          <a:p>
            <a:endParaRPr lang="en-US"/>
          </a:p>
        </p:txBody>
      </p:sp>
      <p:sp>
        <p:nvSpPr>
          <p:cNvPr id="6" name="Content Placeholder 5"/>
          <p:cNvSpPr>
            <a:spLocks noGrp="1"/>
          </p:cNvSpPr>
          <p:nvPr>
            <p:ph sz="quarter" idx="4"/>
          </p:nvPr>
        </p:nvSpPr>
        <p:spPr/>
        <p:txBody>
          <a:bodyPr>
            <a:normAutofit lnSpcReduction="10000"/>
          </a:bodyPr>
          <a:lstStyle/>
          <a:p>
            <a:r>
              <a:rPr lang="en-US" dirty="0" smtClean="0"/>
              <a:t>Materials can also be classified on the basis of hardness.</a:t>
            </a:r>
          </a:p>
          <a:p>
            <a:r>
              <a:rPr lang="en-US" dirty="0" smtClean="0"/>
              <a:t>Materials that can be easily compressed or scratched are called </a:t>
            </a:r>
            <a:r>
              <a:rPr lang="en-US" b="1" dirty="0" smtClean="0"/>
              <a:t>Soft</a:t>
            </a:r>
            <a:r>
              <a:rPr lang="en-US" dirty="0" smtClean="0"/>
              <a:t>. Ex-cotton, sponge</a:t>
            </a:r>
          </a:p>
          <a:p>
            <a:r>
              <a:rPr lang="en-US" dirty="0" smtClean="0"/>
              <a:t>Materials that cannot be scratched and are difficult to compress are termed as </a:t>
            </a:r>
            <a:r>
              <a:rPr lang="en-US" b="1" dirty="0" smtClean="0"/>
              <a:t>Hard</a:t>
            </a:r>
            <a:r>
              <a:rPr lang="en-US" dirty="0" smtClean="0"/>
              <a:t>. Ex- iron, wood</a:t>
            </a:r>
          </a:p>
          <a:p>
            <a:endParaRPr lang="en-US" dirty="0"/>
          </a:p>
        </p:txBody>
      </p:sp>
      <p:pic>
        <p:nvPicPr>
          <p:cNvPr id="4098" name="Picture 2" descr="C:\Users\N K Sinha\Desktop\cotton-boll.jpg"/>
          <p:cNvPicPr>
            <a:picLocks noGrp="1" noChangeAspect="1" noChangeArrowheads="1"/>
          </p:cNvPicPr>
          <p:nvPr>
            <p:ph sz="half" idx="2"/>
          </p:nvPr>
        </p:nvPicPr>
        <p:blipFill>
          <a:blip r:embed="rId2"/>
          <a:srcRect/>
          <a:stretch>
            <a:fillRect/>
          </a:stretch>
        </p:blipFill>
        <p:spPr bwMode="auto">
          <a:xfrm>
            <a:off x="457200" y="1524001"/>
            <a:ext cx="3886200" cy="2362200"/>
          </a:xfrm>
          <a:prstGeom prst="rect">
            <a:avLst/>
          </a:prstGeom>
          <a:noFill/>
        </p:spPr>
      </p:pic>
      <p:pic>
        <p:nvPicPr>
          <p:cNvPr id="4099" name="Picture 3" descr="C:\Users\N K Sinha\Desktop\water-sucking-magic-sponge-for-cleaning-500x500.jpg"/>
          <p:cNvPicPr>
            <a:picLocks noChangeAspect="1" noChangeArrowheads="1"/>
          </p:cNvPicPr>
          <p:nvPr/>
        </p:nvPicPr>
        <p:blipFill>
          <a:blip r:embed="rId3"/>
          <a:srcRect/>
          <a:stretch>
            <a:fillRect/>
          </a:stretch>
        </p:blipFill>
        <p:spPr bwMode="auto">
          <a:xfrm>
            <a:off x="228600" y="3962401"/>
            <a:ext cx="4419600" cy="2743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Metal Iron is Hard</a:t>
            </a:r>
            <a:endParaRPr lang="en-US" dirty="0"/>
          </a:p>
        </p:txBody>
      </p:sp>
      <p:sp>
        <p:nvSpPr>
          <p:cNvPr id="9" name="Text Placeholder 8"/>
          <p:cNvSpPr>
            <a:spLocks noGrp="1"/>
          </p:cNvSpPr>
          <p:nvPr>
            <p:ph type="body" sz="half" idx="2"/>
          </p:nvPr>
        </p:nvSpPr>
        <p:spPr/>
        <p:txBody>
          <a:bodyPr/>
          <a:lstStyle/>
          <a:p>
            <a:r>
              <a:rPr lang="en-US" dirty="0" smtClean="0"/>
              <a:t>Hardness</a:t>
            </a:r>
            <a:endParaRPr lang="en-US" dirty="0"/>
          </a:p>
        </p:txBody>
      </p:sp>
      <p:pic>
        <p:nvPicPr>
          <p:cNvPr id="5122" name="Picture 2" descr="C:\Users\N K Sinha\Desktop\nepal_now_self-sufficient_in_iron_and_steel_materials_12800.jpg"/>
          <p:cNvPicPr>
            <a:picLocks noGrp="1" noChangeAspect="1" noChangeArrowheads="1"/>
          </p:cNvPicPr>
          <p:nvPr>
            <p:ph type="pic" idx="1"/>
          </p:nvPr>
        </p:nvPicPr>
        <p:blipFill>
          <a:blip r:embed="rId2"/>
          <a:srcRect l="2933" r="2933"/>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rgbClr val="92D050"/>
          </a:solidFill>
        </p:spPr>
        <p:txBody>
          <a:bodyPr/>
          <a:lstStyle/>
          <a:p>
            <a:r>
              <a:rPr lang="en-US" dirty="0" smtClean="0"/>
              <a:t>Soluble and Insoluble </a:t>
            </a:r>
            <a:endParaRPr lang="en-US" dirty="0"/>
          </a:p>
        </p:txBody>
      </p:sp>
      <p:sp>
        <p:nvSpPr>
          <p:cNvPr id="6" name="Text Placeholder 5"/>
          <p:cNvSpPr>
            <a:spLocks noGrp="1"/>
          </p:cNvSpPr>
          <p:nvPr>
            <p:ph type="body" idx="1"/>
          </p:nvPr>
        </p:nvSpPr>
        <p:spPr/>
        <p:txBody>
          <a:bodyPr/>
          <a:lstStyle/>
          <a:p>
            <a:endParaRPr lang="en-US"/>
          </a:p>
        </p:txBody>
      </p:sp>
      <p:sp>
        <p:nvSpPr>
          <p:cNvPr id="8" name="Text Placeholder 7"/>
          <p:cNvSpPr>
            <a:spLocks noGrp="1"/>
          </p:cNvSpPr>
          <p:nvPr>
            <p:ph type="body" sz="quarter" idx="3"/>
          </p:nvPr>
        </p:nvSpPr>
        <p:spPr/>
        <p:txBody>
          <a:bodyPr>
            <a:normAutofit fontScale="92500"/>
          </a:bodyPr>
          <a:lstStyle/>
          <a:p>
            <a:r>
              <a:rPr lang="en-US" dirty="0" smtClean="0"/>
              <a:t>Soluble and Insoluble materials</a:t>
            </a:r>
            <a:endParaRPr lang="en-US" dirty="0"/>
          </a:p>
        </p:txBody>
      </p:sp>
      <p:sp>
        <p:nvSpPr>
          <p:cNvPr id="9" name="Content Placeholder 8"/>
          <p:cNvSpPr>
            <a:spLocks noGrp="1"/>
          </p:cNvSpPr>
          <p:nvPr>
            <p:ph sz="quarter" idx="4"/>
          </p:nvPr>
        </p:nvSpPr>
        <p:spPr>
          <a:xfrm>
            <a:off x="4495801" y="2174874"/>
            <a:ext cx="4191000" cy="4378325"/>
          </a:xfrm>
        </p:spPr>
        <p:txBody>
          <a:bodyPr>
            <a:normAutofit fontScale="62500" lnSpcReduction="20000"/>
          </a:bodyPr>
          <a:lstStyle/>
          <a:p>
            <a:r>
              <a:rPr lang="en-US" sz="2900" b="1" dirty="0" smtClean="0">
                <a:solidFill>
                  <a:srgbClr val="FF0000"/>
                </a:solidFill>
              </a:rPr>
              <a:t>Materials that can be dissolved in water upon stirring are said to be soluble materials.</a:t>
            </a:r>
          </a:p>
          <a:p>
            <a:r>
              <a:rPr lang="en-US" sz="2900" b="1" dirty="0" smtClean="0"/>
              <a:t> For Example, Sugar and Salt can be dissolved in water.</a:t>
            </a:r>
          </a:p>
          <a:p>
            <a:r>
              <a:rPr lang="en-US" sz="2900" b="1" dirty="0" smtClean="0">
                <a:solidFill>
                  <a:srgbClr val="FF0000"/>
                </a:solidFill>
              </a:rPr>
              <a:t>Materials that cannot be dissolved in water no matter how much we stir them are said to be insoluble materials. </a:t>
            </a:r>
            <a:r>
              <a:rPr lang="en-US" sz="2900" b="1" dirty="0" smtClean="0"/>
              <a:t>For Example, Stones and Clothes cannot be dissolved in water.</a:t>
            </a:r>
          </a:p>
          <a:p>
            <a:r>
              <a:rPr lang="en-US" sz="2900" b="1" dirty="0" smtClean="0"/>
              <a:t>Not just solid materials, even liquids have the property of being soluble or insoluble. For Example, Lemon juice can easily dissolve in water while oil does not dissolve and deposits as a thin layer on the uppermost layer of water</a:t>
            </a:r>
            <a:r>
              <a:rPr lang="en-US" b="1" dirty="0" smtClean="0"/>
              <a:t>.</a:t>
            </a:r>
          </a:p>
        </p:txBody>
      </p:sp>
      <p:pic>
        <p:nvPicPr>
          <p:cNvPr id="6146" name="Picture 2" descr="C:\Users\N K Sinha\Desktop\29804208561_0ffbaac146_o (1).png"/>
          <p:cNvPicPr>
            <a:picLocks noGrp="1" noChangeAspect="1" noChangeArrowheads="1"/>
          </p:cNvPicPr>
          <p:nvPr>
            <p:ph sz="half" idx="2"/>
          </p:nvPr>
        </p:nvPicPr>
        <p:blipFill>
          <a:blip r:embed="rId2"/>
          <a:srcRect/>
          <a:stretch>
            <a:fillRect/>
          </a:stretch>
        </p:blipFill>
        <p:spPr bwMode="auto">
          <a:xfrm>
            <a:off x="491054" y="1600200"/>
            <a:ext cx="3972480" cy="464819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544</Words>
  <Application>Microsoft Office PowerPoint</Application>
  <PresentationFormat>On-screen Show (4:3)</PresentationFormat>
  <Paragraphs>77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SORTING OF MATERIALS INTO GROUPS CLASS 6  SCIENCE</vt:lpstr>
      <vt:lpstr>Materials….</vt:lpstr>
      <vt:lpstr>Why do we need to group the objects…</vt:lpstr>
      <vt:lpstr>Material Grouping</vt:lpstr>
      <vt:lpstr>Properties of materials</vt:lpstr>
      <vt:lpstr> Appearance</vt:lpstr>
      <vt:lpstr>Hardness</vt:lpstr>
      <vt:lpstr>Metal Iron is Hard</vt:lpstr>
      <vt:lpstr>Soluble and Insoluble </vt:lpstr>
      <vt:lpstr>Objects that can Sink and Float</vt:lpstr>
      <vt:lpstr>Slide 11</vt:lpstr>
      <vt:lpstr>Objects that can Sink and Float</vt:lpstr>
      <vt:lpstr>Transparency</vt:lpstr>
      <vt:lpstr>Transparency</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 OF MATERIALS INTO GROUPS CLASS 6  SCIENCE</dc:title>
  <dc:creator>N K Sinha</dc:creator>
  <cp:lastModifiedBy>N K Sinha</cp:lastModifiedBy>
  <cp:revision>18</cp:revision>
  <dcterms:created xsi:type="dcterms:W3CDTF">2006-08-16T00:00:00Z</dcterms:created>
  <dcterms:modified xsi:type="dcterms:W3CDTF">2020-08-02T14:29:17Z</dcterms:modified>
</cp:coreProperties>
</file>